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897" r:id="rId3"/>
    <p:sldMasterId id="2147483899" r:id="rId4"/>
  </p:sldMasterIdLst>
  <p:notesMasterIdLst>
    <p:notesMasterId r:id="rId103"/>
  </p:notesMasterIdLst>
  <p:handoutMasterIdLst>
    <p:handoutMasterId r:id="rId104"/>
  </p:handoutMasterIdLst>
  <p:sldIdLst>
    <p:sldId id="604" r:id="rId5"/>
    <p:sldId id="592" r:id="rId6"/>
    <p:sldId id="764" r:id="rId7"/>
    <p:sldId id="596" r:id="rId8"/>
    <p:sldId id="344" r:id="rId9"/>
    <p:sldId id="289" r:id="rId10"/>
    <p:sldId id="291" r:id="rId11"/>
    <p:sldId id="292" r:id="rId12"/>
    <p:sldId id="294" r:id="rId13"/>
    <p:sldId id="724" r:id="rId14"/>
    <p:sldId id="597" r:id="rId15"/>
    <p:sldId id="295" r:id="rId16"/>
    <p:sldId id="299" r:id="rId17"/>
    <p:sldId id="297" r:id="rId18"/>
    <p:sldId id="598" r:id="rId19"/>
    <p:sldId id="296" r:id="rId20"/>
    <p:sldId id="301" r:id="rId21"/>
    <p:sldId id="300" r:id="rId22"/>
    <p:sldId id="298" r:id="rId23"/>
    <p:sldId id="599" r:id="rId24"/>
    <p:sldId id="313" r:id="rId25"/>
    <p:sldId id="308" r:id="rId26"/>
    <p:sldId id="309" r:id="rId27"/>
    <p:sldId id="304" r:id="rId28"/>
    <p:sldId id="305" r:id="rId29"/>
    <p:sldId id="306" r:id="rId30"/>
    <p:sldId id="600" r:id="rId31"/>
    <p:sldId id="312" r:id="rId32"/>
    <p:sldId id="315" r:id="rId33"/>
    <p:sldId id="316" r:id="rId34"/>
    <p:sldId id="323" r:id="rId35"/>
    <p:sldId id="322" r:id="rId36"/>
    <p:sldId id="324" r:id="rId37"/>
    <p:sldId id="320" r:id="rId38"/>
    <p:sldId id="314" r:id="rId39"/>
    <p:sldId id="326" r:id="rId40"/>
    <p:sldId id="327" r:id="rId41"/>
    <p:sldId id="318" r:id="rId42"/>
    <p:sldId id="317" r:id="rId43"/>
    <p:sldId id="319" r:id="rId44"/>
    <p:sldId id="601" r:id="rId45"/>
    <p:sldId id="329" r:id="rId46"/>
    <p:sldId id="330" r:id="rId47"/>
    <p:sldId id="328" r:id="rId48"/>
    <p:sldId id="336" r:id="rId49"/>
    <p:sldId id="335" r:id="rId50"/>
    <p:sldId id="331" r:id="rId51"/>
    <p:sldId id="332" r:id="rId52"/>
    <p:sldId id="333" r:id="rId53"/>
    <p:sldId id="334" r:id="rId54"/>
    <p:sldId id="727" r:id="rId55"/>
    <p:sldId id="725" r:id="rId56"/>
    <p:sldId id="729" r:id="rId57"/>
    <p:sldId id="730" r:id="rId58"/>
    <p:sldId id="410" r:id="rId59"/>
    <p:sldId id="726" r:id="rId60"/>
    <p:sldId id="731" r:id="rId61"/>
    <p:sldId id="732" r:id="rId62"/>
    <p:sldId id="733" r:id="rId63"/>
    <p:sldId id="412" r:id="rId64"/>
    <p:sldId id="734" r:id="rId65"/>
    <p:sldId id="735" r:id="rId66"/>
    <p:sldId id="413" r:id="rId67"/>
    <p:sldId id="736" r:id="rId68"/>
    <p:sldId id="737" r:id="rId69"/>
    <p:sldId id="738" r:id="rId70"/>
    <p:sldId id="414" r:id="rId71"/>
    <p:sldId id="415" r:id="rId72"/>
    <p:sldId id="739" r:id="rId73"/>
    <p:sldId id="740" r:id="rId74"/>
    <p:sldId id="741" r:id="rId75"/>
    <p:sldId id="742" r:id="rId76"/>
    <p:sldId id="743" r:id="rId77"/>
    <p:sldId id="744" r:id="rId78"/>
    <p:sldId id="416" r:id="rId79"/>
    <p:sldId id="417" r:id="rId80"/>
    <p:sldId id="418" r:id="rId81"/>
    <p:sldId id="419" r:id="rId82"/>
    <p:sldId id="745" r:id="rId83"/>
    <p:sldId id="746" r:id="rId84"/>
    <p:sldId id="747" r:id="rId85"/>
    <p:sldId id="748" r:id="rId86"/>
    <p:sldId id="749" r:id="rId87"/>
    <p:sldId id="750" r:id="rId88"/>
    <p:sldId id="751" r:id="rId89"/>
    <p:sldId id="752" r:id="rId90"/>
    <p:sldId id="753" r:id="rId91"/>
    <p:sldId id="754" r:id="rId92"/>
    <p:sldId id="420" r:id="rId93"/>
    <p:sldId id="421" r:id="rId94"/>
    <p:sldId id="422" r:id="rId95"/>
    <p:sldId id="755" r:id="rId96"/>
    <p:sldId id="756" r:id="rId97"/>
    <p:sldId id="757" r:id="rId98"/>
    <p:sldId id="758" r:id="rId99"/>
    <p:sldId id="759" r:id="rId100"/>
    <p:sldId id="760" r:id="rId101"/>
    <p:sldId id="761" r:id="rId102"/>
  </p:sldIdLst>
  <p:sldSz cx="9144000" cy="6858000" type="screen4x3"/>
  <p:notesSz cx="6784975" cy="9921875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8C5A"/>
    <a:srgbClr val="00915D"/>
    <a:srgbClr val="0D4F3C"/>
    <a:srgbClr val="037C03"/>
    <a:srgbClr val="FFFFFF"/>
    <a:srgbClr val="800000"/>
    <a:srgbClr val="060165"/>
    <a:srgbClr val="006A42"/>
    <a:srgbClr val="0249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586" autoAdjust="0"/>
  </p:normalViewPr>
  <p:slideViewPr>
    <p:cSldViewPr>
      <p:cViewPr varScale="1">
        <p:scale>
          <a:sx n="91" d="100"/>
          <a:sy n="91" d="100"/>
        </p:scale>
        <p:origin x="207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2976" y="-77"/>
      </p:cViewPr>
      <p:guideLst>
        <p:guide orient="horz" pos="3124"/>
        <p:guide pos="21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07" Type="http://schemas.openxmlformats.org/officeDocument/2006/relationships/theme" Target="theme/theme1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04C2617-8B2B-14A4-7890-E490CA1C1A7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BB170C73-A867-D135-E090-E1822E7E6F6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4925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94599501-77EB-2113-9267-4DAC3211A28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E6DAC829-6068-5F20-66A2-179E9BEF88F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4925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anose="020B0604020202020204" pitchFamily="34" charset="0"/>
              </a:defRPr>
            </a:lvl1pPr>
          </a:lstStyle>
          <a:p>
            <a:fld id="{7A381A76-9D15-47F1-824E-5E26A48B64FA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51EF861B-B28A-A7FE-0A28-F719BE2BB27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632B70BB-2BF4-7B1B-9C29-0D2AD3C6E62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4925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509556E9-A2AB-A993-BE5A-024BC4C22EA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8AAF3708-14E9-8FF1-8F2A-D06143DBD6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4925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anose="020B0604020202020204" pitchFamily="34" charset="0"/>
              </a:defRPr>
            </a:lvl1pPr>
          </a:lstStyle>
          <a:p>
            <a:fld id="{18182567-388C-4D33-8B7B-A651F195F118}" type="slidenum">
              <a:rPr lang="de-DE" altLang="de-DE"/>
              <a:pPr/>
              <a:t>‹Nr.›</a:t>
            </a:fld>
            <a:endParaRPr lang="de-DE" altLang="de-DE"/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DD8465B4-4BEB-3FA1-5578-D0E2FB0A5E2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38688"/>
            <a:ext cx="4972050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Klicken Sie, um die Formate des Vorlagentextes zu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8199" name="Rectangle 7">
            <a:extLst>
              <a:ext uri="{FF2B5EF4-FFF2-40B4-BE49-F238E27FC236}">
                <a16:creationId xmlns:a16="http://schemas.microsoft.com/office/drawing/2014/main" id="{BDBCBCAF-13E3-5F15-9012-7ACC75CA448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69975" y="887413"/>
            <a:ext cx="4645025" cy="34845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>
            <a:extLst>
              <a:ext uri="{FF2B5EF4-FFF2-40B4-BE49-F238E27FC236}">
                <a16:creationId xmlns:a16="http://schemas.microsoft.com/office/drawing/2014/main" id="{CAB5EC0A-C9CC-A6BA-EE54-8860552589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FA95FD-393F-42A8-A207-199B4A6476FA}" type="slidenum">
              <a:rPr kumimoji="0" lang="de-DE" altLang="de-DE" sz="1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762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altLang="de-DE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55ADAD09-5AD8-D6A8-82FA-8696898FF3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1225" y="744538"/>
            <a:ext cx="4962525" cy="3722687"/>
          </a:xfrm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CD01483-3634-269A-689A-A2F198F34B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3288"/>
            <a:ext cx="5426075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4400" eaLnBrk="1" hangingPunct="1"/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59278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8182567-388C-4D33-8B7B-A651F195F118}" type="slidenum">
              <a:rPr kumimoji="0" lang="de-DE" altLang="de-DE" sz="10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762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DE" altLang="de-DE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9196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50795"/>
            <a:ext cx="5554663" cy="7064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60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50474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52662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6122548F-DB6D-8F3A-7154-540335541CE7}"/>
              </a:ext>
            </a:extLst>
          </p:cNvPr>
          <p:cNvSpPr txBox="1"/>
          <p:nvPr userDrawn="1"/>
        </p:nvSpPr>
        <p:spPr>
          <a:xfrm>
            <a:off x="7667625" y="4508500"/>
            <a:ext cx="1441450" cy="18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sz="600" dirty="0">
                <a:latin typeface="+mj-lt"/>
              </a:rPr>
              <a:t>© Copyright 2024 anderScore GmbH</a:t>
            </a:r>
          </a:p>
        </p:txBody>
      </p:sp>
    </p:spTree>
    <p:extLst>
      <p:ext uri="{BB962C8B-B14F-4D97-AF65-F5344CB8AC3E}">
        <p14:creationId xmlns:p14="http://schemas.microsoft.com/office/powerpoint/2010/main" val="1327672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50795"/>
            <a:ext cx="5554663" cy="7064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spcAft>
                <a:spcPts val="0"/>
              </a:spcAft>
              <a:defRPr sz="2000"/>
            </a:lvl1pPr>
            <a:lvl2pPr>
              <a:spcBef>
                <a:spcPts val="600"/>
              </a:spcBef>
              <a:spcAft>
                <a:spcPts val="0"/>
              </a:spcAft>
              <a:defRPr sz="1600"/>
            </a:lvl2pPr>
            <a:lvl3pPr>
              <a:spcBef>
                <a:spcPts val="600"/>
              </a:spcBef>
              <a:spcAft>
                <a:spcPts val="0"/>
              </a:spcAft>
              <a:defRPr/>
            </a:lvl3pPr>
            <a:lvl4pPr>
              <a:spcBef>
                <a:spcPts val="600"/>
              </a:spcBef>
              <a:spcAft>
                <a:spcPts val="0"/>
              </a:spcAft>
              <a:defRPr/>
            </a:lvl4pPr>
            <a:lvl5pPr>
              <a:spcBef>
                <a:spcPts val="60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142694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39196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50795"/>
            <a:ext cx="5554663" cy="7064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1624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540091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>
            <a:extLst>
              <a:ext uri="{FF2B5EF4-FFF2-40B4-BE49-F238E27FC236}">
                <a16:creationId xmlns:a16="http://schemas.microsoft.com/office/drawing/2014/main" id="{BAECF73F-51DF-FDBE-6AE5-F37C2B1BD4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F4B649-D280-50F3-C67E-6AAA9D00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F4050C-4DDC-EEE7-1F55-0CF6892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6615113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>
              <a:defRPr/>
            </a:pPr>
            <a:fld id="{61B3D086-5D28-4B67-8868-985D0752D18E}" type="datetime1">
              <a:rPr lang="de-DE" sz="1000">
                <a:solidFill>
                  <a:schemeClr val="bg1"/>
                </a:solidFill>
                <a:latin typeface="Arial" charset="0"/>
              </a:rPr>
              <a:pPr algn="ctr">
                <a:defRPr/>
              </a:pPr>
              <a:t>29.07.2024</a:t>
            </a:fld>
            <a:endParaRPr lang="de-DE" sz="10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275FE2A-62CE-89A3-6F74-188DBF77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12D5C9A-5062-4B85-AFEB-13425A69A721}" type="slidenum">
              <a:rPr lang="de-DE" altLang="de-DE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‹Nr.›</a:t>
            </a:fld>
            <a:endParaRPr lang="de-DE" altLang="de-DE" sz="1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2C8B5109-8C77-C5A8-61F4-5A9D9A719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48" name="Text Box 24">
            <a:extLst>
              <a:ext uri="{FF2B5EF4-FFF2-40B4-BE49-F238E27FC236}">
                <a16:creationId xmlns:a16="http://schemas.microsoft.com/office/drawing/2014/main" id="{F1840321-693F-91D3-D149-F3E33CC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anderScore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GmbH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Daniel Krämer</a:t>
            </a:r>
          </a:p>
        </p:txBody>
      </p:sp>
      <p:sp>
        <p:nvSpPr>
          <p:cNvPr id="1054" name="Text Box 30">
            <a:extLst>
              <a:ext uri="{FF2B5EF4-FFF2-40B4-BE49-F238E27FC236}">
                <a16:creationId xmlns:a16="http://schemas.microsoft.com/office/drawing/2014/main" id="{9346920B-D70B-3A57-06DF-529E5379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424613"/>
            <a:ext cx="1311578" cy="24622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Tag-1_5-Gitlab.pptx</a:t>
            </a:r>
            <a:endParaRPr lang="de-DE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29E915F4-DDDF-F121-AC80-954D75E00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1AC20BC3-24D2-D550-0D11-5B051D9220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492F53AD-7BED-DC98-EB8F-A0EE8D11CB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>
            <a:extLst>
              <a:ext uri="{FF2B5EF4-FFF2-40B4-BE49-F238E27FC236}">
                <a16:creationId xmlns:a16="http://schemas.microsoft.com/office/drawing/2014/main" id="{4AE00106-8F78-C96F-8B30-D2683A6B8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3" descr="_anderScore-Logo_2773x575_new">
            <a:extLst>
              <a:ext uri="{FF2B5EF4-FFF2-40B4-BE49-F238E27FC236}">
                <a16:creationId xmlns:a16="http://schemas.microsoft.com/office/drawing/2014/main" id="{CC9E1C11-27DD-E217-D73D-AA9C236B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45">
            <a:extLst>
              <a:ext uri="{FF2B5EF4-FFF2-40B4-BE49-F238E27FC236}">
                <a16:creationId xmlns:a16="http://schemas.microsoft.com/office/drawing/2014/main" id="{ECFE2338-BCA1-E902-1A46-C4FCCF006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3213" y="115888"/>
            <a:ext cx="5554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54071DB-1F78-3C8F-543A-6F5061984B6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75" y="-15729"/>
            <a:ext cx="636272" cy="63627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903" r:id="rId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7">
            <a:extLst>
              <a:ext uri="{FF2B5EF4-FFF2-40B4-BE49-F238E27FC236}">
                <a16:creationId xmlns:a16="http://schemas.microsoft.com/office/drawing/2014/main" id="{4D35DA86-B4BB-2584-B461-44E862DDDE3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1838"/>
            <a:ext cx="9144000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83" name="Rectangle 11">
            <a:extLst>
              <a:ext uri="{FF2B5EF4-FFF2-40B4-BE49-F238E27FC236}">
                <a16:creationId xmlns:a16="http://schemas.microsoft.com/office/drawing/2014/main" id="{968E4FCC-BFE2-C5FE-B99E-AD505999C9E6}"/>
              </a:ext>
            </a:extLst>
          </p:cNvPr>
          <p:cNvSpPr>
            <a:spLocks noChangeArrowheads="1"/>
          </p:cNvSpPr>
          <p:nvPr userDrawn="1"/>
        </p:nvSpPr>
        <p:spPr bwMode="auto">
          <a:xfrm rot="20291916" flipV="1">
            <a:off x="5889625" y="4484688"/>
            <a:ext cx="73025" cy="698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79884" name="Rectangle 12">
            <a:extLst>
              <a:ext uri="{FF2B5EF4-FFF2-40B4-BE49-F238E27FC236}">
                <a16:creationId xmlns:a16="http://schemas.microsoft.com/office/drawing/2014/main" id="{250C61B2-2B35-A539-A9AE-1C8E086EC10D}"/>
              </a:ext>
            </a:extLst>
          </p:cNvPr>
          <p:cNvSpPr>
            <a:spLocks noChangeArrowheads="1"/>
          </p:cNvSpPr>
          <p:nvPr userDrawn="1"/>
        </p:nvSpPr>
        <p:spPr bwMode="auto">
          <a:xfrm rot="-922424">
            <a:off x="5884863" y="4489450"/>
            <a:ext cx="73025" cy="714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pic>
        <p:nvPicPr>
          <p:cNvPr id="2053" name="Picture 13">
            <a:extLst>
              <a:ext uri="{FF2B5EF4-FFF2-40B4-BE49-F238E27FC236}">
                <a16:creationId xmlns:a16="http://schemas.microsoft.com/office/drawing/2014/main" id="{C2AA9C0A-9353-DC7C-8B36-9A1C13E55B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620713"/>
            <a:ext cx="3381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77A5FA4-4CA9-715B-7152-68BE18CA531B}"/>
              </a:ext>
            </a:extLst>
          </p:cNvPr>
          <p:cNvSpPr txBox="1"/>
          <p:nvPr userDrawn="1"/>
        </p:nvSpPr>
        <p:spPr>
          <a:xfrm>
            <a:off x="7667625" y="4508500"/>
            <a:ext cx="1441450" cy="18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sz="600" dirty="0">
                <a:latin typeface="+mj-lt"/>
              </a:rPr>
              <a:t>© Copyright 2024 anderScore GmbH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3D448BB-2AD7-E3CA-5CC2-C2EC82B996F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868" y="4481736"/>
            <a:ext cx="2376264" cy="237626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>
            <a:extLst>
              <a:ext uri="{FF2B5EF4-FFF2-40B4-BE49-F238E27FC236}">
                <a16:creationId xmlns:a16="http://schemas.microsoft.com/office/drawing/2014/main" id="{BAECF73F-51DF-FDBE-6AE5-F37C2B1BD4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F4B649-D280-50F3-C67E-6AAA9D00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F4050C-4DDC-EEE7-1F55-0CF6892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6615113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>
              <a:defRPr/>
            </a:pPr>
            <a:fld id="{61B3D086-5D28-4B67-8868-985D0752D18E}" type="datetime1">
              <a:rPr lang="de-DE" sz="1000">
                <a:solidFill>
                  <a:schemeClr val="bg1"/>
                </a:solidFill>
                <a:latin typeface="Arial" charset="0"/>
              </a:rPr>
              <a:pPr algn="ctr">
                <a:defRPr/>
              </a:pPr>
              <a:t>29.07.2024</a:t>
            </a:fld>
            <a:endParaRPr lang="de-DE" sz="10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275FE2A-62CE-89A3-6F74-188DBF77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12D5C9A-5062-4B85-AFEB-13425A69A721}" type="slidenum">
              <a:rPr lang="de-DE" altLang="de-DE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‹Nr.›</a:t>
            </a:fld>
            <a:endParaRPr lang="de-DE" altLang="de-DE" sz="1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2C8B5109-8C77-C5A8-61F4-5A9D9A719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48" name="Text Box 24">
            <a:extLst>
              <a:ext uri="{FF2B5EF4-FFF2-40B4-BE49-F238E27FC236}">
                <a16:creationId xmlns:a16="http://schemas.microsoft.com/office/drawing/2014/main" id="{F1840321-693F-91D3-D149-F3E33CC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anderScore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GmbH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Daniel Krämer</a:t>
            </a:r>
          </a:p>
        </p:txBody>
      </p:sp>
      <p:sp>
        <p:nvSpPr>
          <p:cNvPr id="1054" name="Text Box 30">
            <a:extLst>
              <a:ext uri="{FF2B5EF4-FFF2-40B4-BE49-F238E27FC236}">
                <a16:creationId xmlns:a16="http://schemas.microsoft.com/office/drawing/2014/main" id="{9346920B-D70B-3A57-06DF-529E5379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424613"/>
            <a:ext cx="1311578" cy="24622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Tag-1_5-Gitlab.pptx</a:t>
            </a:r>
            <a:endParaRPr lang="de-DE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29E915F4-DDDF-F121-AC80-954D75E00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1AC20BC3-24D2-D550-0D11-5B051D9220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492F53AD-7BED-DC98-EB8F-A0EE8D11CB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>
            <a:extLst>
              <a:ext uri="{FF2B5EF4-FFF2-40B4-BE49-F238E27FC236}">
                <a16:creationId xmlns:a16="http://schemas.microsoft.com/office/drawing/2014/main" id="{4AE00106-8F78-C96F-8B30-D2683A6B8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3" descr="_anderScore-Logo_2773x575_new">
            <a:extLst>
              <a:ext uri="{FF2B5EF4-FFF2-40B4-BE49-F238E27FC236}">
                <a16:creationId xmlns:a16="http://schemas.microsoft.com/office/drawing/2014/main" id="{CC9E1C11-27DD-E217-D73D-AA9C236B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45">
            <a:extLst>
              <a:ext uri="{FF2B5EF4-FFF2-40B4-BE49-F238E27FC236}">
                <a16:creationId xmlns:a16="http://schemas.microsoft.com/office/drawing/2014/main" id="{ECFE2338-BCA1-E902-1A46-C4FCCF006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3213" y="115888"/>
            <a:ext cx="5554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944E926-2247-D6FA-F2B5-E536923D6B5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75" y="-15729"/>
            <a:ext cx="636272" cy="63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79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902" r:id="rId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>
            <a:extLst>
              <a:ext uri="{FF2B5EF4-FFF2-40B4-BE49-F238E27FC236}">
                <a16:creationId xmlns:a16="http://schemas.microsoft.com/office/drawing/2014/main" id="{BAECF73F-51DF-FDBE-6AE5-F37C2B1BD4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F4B649-D280-50F3-C67E-6AAA9D00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F4050C-4DDC-EEE7-1F55-0CF6892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6615113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>
              <a:defRPr/>
            </a:pPr>
            <a:fld id="{61B3D086-5D28-4B67-8868-985D0752D18E}" type="datetime1">
              <a:rPr lang="de-DE" sz="1000">
                <a:solidFill>
                  <a:schemeClr val="bg1"/>
                </a:solidFill>
                <a:latin typeface="Arial" charset="0"/>
              </a:rPr>
              <a:pPr algn="ctr">
                <a:defRPr/>
              </a:pPr>
              <a:t>29.07.2024</a:t>
            </a:fld>
            <a:endParaRPr lang="de-DE" sz="10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275FE2A-62CE-89A3-6F74-188DBF77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12D5C9A-5062-4B85-AFEB-13425A69A721}" type="slidenum">
              <a:rPr lang="de-DE" altLang="de-DE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‹Nr.›</a:t>
            </a:fld>
            <a:endParaRPr lang="de-DE" altLang="de-DE" sz="1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2C8B5109-8C77-C5A8-61F4-5A9D9A719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1048" name="Text Box 24">
            <a:extLst>
              <a:ext uri="{FF2B5EF4-FFF2-40B4-BE49-F238E27FC236}">
                <a16:creationId xmlns:a16="http://schemas.microsoft.com/office/drawing/2014/main" id="{F1840321-693F-91D3-D149-F3E33CC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anderScore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GmbH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Daniel Krämer</a:t>
            </a:r>
          </a:p>
        </p:txBody>
      </p:sp>
      <p:sp>
        <p:nvSpPr>
          <p:cNvPr id="1054" name="Text Box 30">
            <a:extLst>
              <a:ext uri="{FF2B5EF4-FFF2-40B4-BE49-F238E27FC236}">
                <a16:creationId xmlns:a16="http://schemas.microsoft.com/office/drawing/2014/main" id="{9346920B-D70B-3A57-06DF-529E5379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424613"/>
            <a:ext cx="1311578" cy="24622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Tag-1_5-Gitlab.pptx</a:t>
            </a:r>
            <a:endParaRPr lang="de-DE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29E915F4-DDDF-F121-AC80-954D75E00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1AC20BC3-24D2-D550-0D11-5B051D9220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492F53AD-7BED-DC98-EB8F-A0EE8D11CB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>
            <a:extLst>
              <a:ext uri="{FF2B5EF4-FFF2-40B4-BE49-F238E27FC236}">
                <a16:creationId xmlns:a16="http://schemas.microsoft.com/office/drawing/2014/main" id="{4AE00106-8F78-C96F-8B30-D2683A6B8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3" descr="_anderScore-Logo_2773x575_new">
            <a:extLst>
              <a:ext uri="{FF2B5EF4-FFF2-40B4-BE49-F238E27FC236}">
                <a16:creationId xmlns:a16="http://schemas.microsoft.com/office/drawing/2014/main" id="{CC9E1C11-27DD-E217-D73D-AA9C236B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45">
            <a:extLst>
              <a:ext uri="{FF2B5EF4-FFF2-40B4-BE49-F238E27FC236}">
                <a16:creationId xmlns:a16="http://schemas.microsoft.com/office/drawing/2014/main" id="{ECFE2338-BCA1-E902-1A46-C4FCCF006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3213" y="115888"/>
            <a:ext cx="5554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3C845FA-EAEE-80AC-1F42-FEB71C25694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75" y="-15729"/>
            <a:ext cx="636272" cy="63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373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4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itlab.com/ee/user/ssh.html" TargetMode="Externa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E4B2C6CD-AD60-3C79-94C5-A3C58293BC9E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468313" y="2562225"/>
            <a:ext cx="4967287" cy="93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eaLnBrk="1" hangingPunct="1"/>
            <a:r>
              <a:rPr lang="de-DE" altLang="de-DE" sz="3200" dirty="0"/>
              <a:t>Tag 1: Einführung in </a:t>
            </a:r>
            <a:r>
              <a:rPr lang="de-DE" altLang="de-DE" sz="3200" dirty="0" err="1"/>
              <a:t>Git</a:t>
            </a:r>
            <a:r>
              <a:rPr lang="de-DE" altLang="de-DE" sz="3200" dirty="0"/>
              <a:t> und </a:t>
            </a:r>
            <a:r>
              <a:rPr lang="de-DE" altLang="de-DE" sz="3200" dirty="0" err="1"/>
              <a:t>GitLab</a:t>
            </a:r>
            <a:endParaRPr lang="de-DE" altLang="de-DE" sz="3200" dirty="0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89107976-89BA-B819-B0F4-5904DD4F4AAC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468312" y="4462463"/>
            <a:ext cx="4190603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r>
              <a:rPr lang="de-DE" altLang="de-DE" sz="1600"/>
              <a:t>08.07.2024</a:t>
            </a:r>
            <a:r>
              <a:rPr lang="de-DE" altLang="de-DE" sz="1600" dirty="0"/>
              <a:t>, Daniel Krämer</a:t>
            </a:r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4D866AF1-CD71-C1C5-56DD-B2E98E020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49275"/>
            <a:ext cx="4032250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de-DE" altLang="de-DE" sz="4400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795EC6A-86ED-78D6-3916-EC81E8315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9959" y="263970"/>
            <a:ext cx="4348957" cy="15088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4D9DE2-C4DE-7843-1959-88CA8F7E0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E3D458B-5F22-8DB8-7CF4-F9400D764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163" y="1051731"/>
            <a:ext cx="5165673" cy="475453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598B5D2-663A-5996-059E-B3EE842C9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432" y="4209527"/>
            <a:ext cx="5068455" cy="210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51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/>
              <a:t>Startseite und Projekte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95F253B-7A96-61EC-560F-80EF9F065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60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00D2F7C-7231-DD04-3183-007510912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1" y="1152757"/>
            <a:ext cx="8719197" cy="515656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B2316645-BA7D-EF04-0EB8-4378E428B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036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BC4A0E-E6D4-C72F-56DA-E53AAEC51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58" y="1144443"/>
            <a:ext cx="8660481" cy="5164877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27A7700-3307-A89A-1F00-604FB48E3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98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Neues Projekt erstellen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URL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Project URL + Project </a:t>
            </a:r>
            <a:r>
              <a:rPr lang="de-DE" altLang="de-DE" dirty="0" err="1"/>
              <a:t>Slug</a:t>
            </a:r>
            <a:r>
              <a:rPr lang="de-DE" altLang="de-DE" dirty="0"/>
              <a:t> bestimmen die URL, unter der das neue Projekt aufgerufen werden kann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Visibility</a:t>
            </a:r>
            <a:r>
              <a:rPr lang="de-DE" altLang="de-DE" dirty="0"/>
              <a:t> Level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Gibt an, welche User Zugriff auf das Projekt erhalten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Internal als zusätzliche Option bei eigenen </a:t>
            </a:r>
            <a:r>
              <a:rPr lang="de-DE" altLang="de-DE" dirty="0" err="1"/>
              <a:t>GitLab</a:t>
            </a:r>
            <a:r>
              <a:rPr lang="de-DE" altLang="de-DE" dirty="0"/>
              <a:t> Instanzen für angemeldete User und Guest Accounts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Project </a:t>
            </a:r>
            <a:r>
              <a:rPr lang="de-DE" altLang="de-DE" dirty="0" err="1"/>
              <a:t>Configuration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Mit einer README wird eine erste Datei und ein initialer Commit angelegt</a:t>
            </a:r>
          </a:p>
          <a:p>
            <a:pPr marL="857250" lvl="1"/>
            <a:r>
              <a:rPr lang="de-DE" altLang="de-DE" dirty="0"/>
              <a:t>Sinnvoll wenn man zuerst das Remote Repository anlegt um direkt </a:t>
            </a:r>
            <a:r>
              <a:rPr lang="de-DE" altLang="de-DE" dirty="0" err="1"/>
              <a:t>clonen</a:t>
            </a:r>
            <a:r>
              <a:rPr lang="de-DE" altLang="de-DE" dirty="0"/>
              <a:t> zu können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Bei bestehendem lokalen </a:t>
            </a:r>
            <a:r>
              <a:rPr lang="de-DE" altLang="de-DE" dirty="0" err="1"/>
              <a:t>Repositiory</a:t>
            </a:r>
            <a:r>
              <a:rPr lang="de-DE" altLang="de-DE" dirty="0"/>
              <a:t> sollte man ein leeres Remote Repository anlegen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E86FEE3-2661-C96D-B0DE-598B81525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2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/>
              <a:t>Groups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4E0DCB-07C5-ED8C-5A75-7B2BEFDC4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28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095DE4F-469B-690E-E7F3-963642817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59" y="1131142"/>
            <a:ext cx="8743481" cy="5178178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70FBB895-2448-64B2-F5E9-68881D4EB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85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Gruppen können zur Verwaltung von einem oder</a:t>
            </a:r>
            <a:br>
              <a:rPr lang="de-DE" altLang="de-DE" dirty="0"/>
            </a:br>
            <a:r>
              <a:rPr lang="de-DE" altLang="de-DE" dirty="0"/>
              <a:t>mehreren Projekten gleichzeitig verwendet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Projekte können innerhalt von Gruppen angelegt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Dadurch befinden diese sich im </a:t>
            </a:r>
            <a:r>
              <a:rPr lang="de-DE" altLang="de-DE" dirty="0">
                <a:solidFill>
                  <a:srgbClr val="7030A0"/>
                </a:solidFill>
              </a:rPr>
              <a:t>Namespace</a:t>
            </a:r>
            <a:r>
              <a:rPr lang="de-DE" altLang="de-DE" dirty="0"/>
              <a:t> der Gruppe, bspw.</a:t>
            </a:r>
            <a:br>
              <a:rPr lang="de-DE" altLang="de-DE" dirty="0"/>
            </a:br>
            <a:r>
              <a:rPr lang="de-DE" altLang="de-DE" dirty="0"/>
              <a:t>https://gitlab.example.de/</a:t>
            </a:r>
            <a:r>
              <a:rPr lang="de-DE" altLang="de-DE" dirty="0">
                <a:solidFill>
                  <a:srgbClr val="7030A0"/>
                </a:solidFill>
              </a:rPr>
              <a:t>my_group</a:t>
            </a:r>
            <a:r>
              <a:rPr lang="de-DE" altLang="de-DE" dirty="0"/>
              <a:t>/my_project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Verwaltung von Rechten auf Gruppenebene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Mitglieder erhalten Zugriff auf alle Projekte innerhalb einer Gruppe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zur Kommunikation verwendet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Abrufen von gruppenspezifischen Statistiken und Aktivitäten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in Untergruppen aufgeteilt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Gruppeneinteilungen und Strukturen auf individuelle Bedürfnisse anpassbar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BE84B7D-22EA-8D00-D165-1DCDE4A91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38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FAE0FAA-CC78-8E56-FD48-C793C5EDE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3" y="1052736"/>
            <a:ext cx="6963781" cy="54006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40A6E77-E091-2AAA-5858-22FEFAE2A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41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42E3C83-7308-EBA4-A4BD-427C3E1BC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00808"/>
            <a:ext cx="8136904" cy="4680520"/>
          </a:xfrm>
          <a:prstGeom prst="rect">
            <a:avLst/>
          </a:prstGeom>
        </p:spPr>
      </p:pic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/>
            <a:r>
              <a:rPr lang="de-DE" altLang="de-DE" dirty="0"/>
              <a:t>Anlegen eines Projektes innerhalb einer Gruppe über Button </a:t>
            </a:r>
            <a:br>
              <a:rPr lang="de-DE" altLang="de-DE" dirty="0"/>
            </a:br>
            <a:r>
              <a:rPr lang="de-DE" altLang="de-DE" dirty="0"/>
              <a:t>„New Project“ auf Startseite/Gruppenseite</a:t>
            </a:r>
          </a:p>
          <a:p>
            <a:pPr marL="857250" lvl="1"/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8CE2FFE2-B715-19E4-3F4B-0360AC19EFE1}"/>
              </a:ext>
            </a:extLst>
          </p:cNvPr>
          <p:cNvSpPr/>
          <p:nvPr/>
        </p:nvSpPr>
        <p:spPr bwMode="auto">
          <a:xfrm>
            <a:off x="1979712" y="3933056"/>
            <a:ext cx="1440160" cy="43204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567EFDD-C2B6-9651-ED4E-AE99817B5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68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1 – Einführung in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 und </a:t>
            </a:r>
            <a:r>
              <a:rPr lang="de-DE" altLang="de-DE" sz="1800" b="1" dirty="0" err="1"/>
              <a:t>GitLab</a:t>
            </a:r>
            <a:endParaRPr lang="de-DE" altLang="de-DE" sz="18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&amp; Kursüberblick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</a:t>
            </a:r>
            <a:r>
              <a:rPr lang="de-DE" altLang="de-DE" sz="1400" dirty="0" err="1"/>
              <a:t>Rebase</a:t>
            </a:r>
            <a:r>
              <a:rPr lang="de-DE" altLang="de-DE" sz="1400" dirty="0"/>
              <a:t> und </a:t>
            </a:r>
            <a:r>
              <a:rPr lang="de-DE" altLang="de-DE" sz="1400" dirty="0" err="1"/>
              <a:t>Merge</a:t>
            </a:r>
            <a:r>
              <a:rPr lang="de-DE" altLang="de-DE" sz="1400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Remote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GitLab</a:t>
            </a:r>
            <a:endParaRPr lang="de-DE" altLang="de-DE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2 –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-Workflows, CI/CD, </a:t>
            </a:r>
            <a:r>
              <a:rPr lang="de-DE" altLang="de-DE" sz="1800" b="1" dirty="0" err="1"/>
              <a:t>GitLab</a:t>
            </a:r>
            <a:r>
              <a:rPr lang="de-DE" altLang="de-DE" sz="1800" b="1" dirty="0"/>
              <a:t> CI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-Workflow im Team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Gitflow</a:t>
            </a:r>
            <a:r>
              <a:rPr lang="de-DE" altLang="de-DE" sz="1400" dirty="0"/>
              <a:t>-Workflow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Tags, Releases &amp; deren Verwaltung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in </a:t>
            </a:r>
            <a:r>
              <a:rPr lang="de-DE" altLang="de-DE" sz="1400" dirty="0" err="1"/>
              <a:t>GitLab</a:t>
            </a:r>
            <a:r>
              <a:rPr lang="de-DE" altLang="de-DE" sz="1400" dirty="0"/>
              <a:t> CI/CD &amp; </a:t>
            </a:r>
            <a:r>
              <a:rPr lang="de-DE" altLang="de-DE" sz="1400" dirty="0" err="1"/>
              <a:t>gitlab-ci.yml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GitLab</a:t>
            </a:r>
            <a:r>
              <a:rPr lang="de-DE" altLang="de-DE" sz="1400" dirty="0"/>
              <a:t> Runner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3 – Docker, </a:t>
            </a:r>
            <a:r>
              <a:rPr lang="de-DE" altLang="de-DE" sz="1800" b="1" dirty="0" err="1"/>
              <a:t>GitOps</a:t>
            </a:r>
            <a:r>
              <a:rPr lang="de-DE" altLang="de-DE" sz="1800" b="1" dirty="0"/>
              <a:t>, </a:t>
            </a:r>
            <a:r>
              <a:rPr lang="de-DE" altLang="de-DE" sz="1800" b="1" dirty="0" err="1"/>
              <a:t>Deployment</a:t>
            </a:r>
            <a:r>
              <a:rPr lang="de-DE" altLang="de-DE" sz="1800" b="1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Entwicklung mit Docker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Container/Docker-Registry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Erstellen von Release- und </a:t>
            </a:r>
            <a:r>
              <a:rPr lang="de-DE" altLang="de-DE" sz="1400" dirty="0" err="1"/>
              <a:t>Tagged</a:t>
            </a:r>
            <a:r>
              <a:rPr lang="de-DE" altLang="de-DE" sz="1400" dirty="0"/>
              <a:t>-Images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GitOps</a:t>
            </a:r>
            <a:r>
              <a:rPr lang="de-DE" altLang="de-DE" sz="1400" dirty="0"/>
              <a:t> Grundlagen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Möglichkeiten des </a:t>
            </a:r>
            <a:r>
              <a:rPr lang="de-DE" altLang="de-DE" sz="1400" dirty="0" err="1"/>
              <a:t>Deployments</a:t>
            </a:r>
            <a:r>
              <a:rPr lang="de-DE" altLang="de-DE" sz="1400" dirty="0"/>
              <a:t> &amp; Verwaltung von Konfiguration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Abschlussübung &amp; Diskussion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altLang="de-DE" sz="1400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781715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Clonen</a:t>
            </a:r>
            <a:r>
              <a:rPr lang="de-DE" cap="none" dirty="0"/>
              <a:t> von Projekten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72ECD3D-8752-FF09-E864-E9BB5BDC2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12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FC582AE7-3AE8-D4FE-413A-CE00F3BB9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718" y="1340768"/>
            <a:ext cx="8736564" cy="4004555"/>
          </a:xfrm>
        </p:spPr>
      </p:pic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B8BE497-AB22-F8A7-9EEA-09F3A66B9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22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7259" cy="503709"/>
          </a:xfrm>
        </p:spPr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 Projektübersicht </a:t>
            </a:r>
            <a:r>
              <a:rPr lang="de-DE" altLang="de-DE" b="1" dirty="0"/>
              <a:t>Code</a:t>
            </a:r>
            <a:r>
              <a:rPr lang="de-DE" altLang="de-DE" dirty="0"/>
              <a:t> auswählen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9B7996D-BBA7-3465-1416-538C8DCB4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4" y="1470466"/>
            <a:ext cx="7740352" cy="4727192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0DE3DA72-9537-9D03-61A6-F9A942D64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00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7259" cy="5256237"/>
          </a:xfrm>
        </p:spPr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Clonen</a:t>
            </a:r>
            <a:r>
              <a:rPr lang="de-DE" altLang="de-DE" dirty="0"/>
              <a:t> mittels SSH Key oder über HTTPS möglich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Im gewünschten Zielverzeichnis den Befehl</a:t>
            </a:r>
            <a:br>
              <a:rPr lang="de-DE" altLang="de-DE" dirty="0"/>
            </a:b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clone</a:t>
            </a:r>
            <a:r>
              <a:rPr lang="de-DE" altLang="de-DE" dirty="0"/>
              <a:t> in Kombination mit der kopierten URL ausführen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Zum </a:t>
            </a:r>
            <a:r>
              <a:rPr lang="de-DE" altLang="de-DE" dirty="0" err="1"/>
              <a:t>Clonen</a:t>
            </a:r>
            <a:r>
              <a:rPr lang="de-DE" altLang="de-DE" dirty="0"/>
              <a:t> über SSH muss ein öffentlicher SSH Schlüssel hinterlegt werden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383B9E7-4E4E-D071-FF9A-BFE3FFC1A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22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SSH Keys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zur verschlüsselten Kommunikation zwischen lokalem Repository und </a:t>
            </a:r>
            <a:r>
              <a:rPr lang="de-DE" altLang="de-DE" dirty="0" err="1"/>
              <a:t>GitLab</a:t>
            </a:r>
            <a:r>
              <a:rPr lang="de-DE" altLang="de-DE" dirty="0"/>
              <a:t> Server verwendet werden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Sinnvolle Alternative zur wiederholten Verwendung von Username und Passwort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SSH Keys besteht aus einem Schlüsselpaar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Öffentlicher Schlüssel wird auf den </a:t>
            </a:r>
            <a:r>
              <a:rPr lang="de-DE" altLang="de-DE" dirty="0" err="1"/>
              <a:t>GitLab</a:t>
            </a:r>
            <a:r>
              <a:rPr lang="de-DE" altLang="de-DE" dirty="0"/>
              <a:t> Server hinterlegt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Privater Schlüssel verbleibt geschützt auf Endgerät und wird nicht geteilt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Unterstützte SSH Key Formate:</a:t>
            </a:r>
          </a:p>
          <a:p>
            <a:pPr marL="800100" lvl="1"/>
            <a:r>
              <a:rPr lang="de-DE" altLang="de-DE" dirty="0"/>
              <a:t>ED25519 (bevorzugt)</a:t>
            </a:r>
          </a:p>
          <a:p>
            <a:pPr marL="800100" lvl="1"/>
            <a:r>
              <a:rPr lang="de-DE" altLang="de-DE" dirty="0"/>
              <a:t>ECDSA</a:t>
            </a:r>
          </a:p>
          <a:p>
            <a:pPr marL="800100" lvl="1"/>
            <a:r>
              <a:rPr lang="de-DE" altLang="de-DE" dirty="0"/>
              <a:t>RSA (mind. 2048-bit)</a:t>
            </a:r>
          </a:p>
          <a:p>
            <a:pPr marL="800100" lvl="1"/>
            <a:r>
              <a:rPr lang="de-DE" altLang="de-DE" dirty="0"/>
              <a:t>DSA (nicht mehr empfohlen)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2B9D4AF-B6CE-5697-3AB9-ADEA077B0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18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SSH Schlüsselpaar generieren (ED25519)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Folgenden Befehl in Terminal ausführen: </a:t>
            </a:r>
            <a:br>
              <a:rPr lang="de-DE" altLang="de-DE" dirty="0"/>
            </a:br>
            <a:r>
              <a:rPr lang="de-DE" sz="2000" b="0" i="0" dirty="0" err="1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ssh-keygen</a:t>
            </a:r>
            <a:r>
              <a:rPr lang="de-DE" sz="2000" b="0" i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20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-t</a:t>
            </a:r>
            <a:r>
              <a:rPr lang="de-DE" sz="2000" b="0" i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 ed25519 </a:t>
            </a:r>
            <a:r>
              <a:rPr lang="de-DE" sz="20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-C</a:t>
            </a:r>
            <a:r>
              <a:rPr lang="de-DE" sz="2000" b="0" i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20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de-DE" sz="2000" b="0" i="0" dirty="0" err="1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comment</a:t>
            </a:r>
            <a:r>
              <a:rPr lang="de-DE" sz="20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&gt;"</a:t>
            </a:r>
            <a:endParaRPr lang="de-DE" sz="2000" b="0" i="0" dirty="0">
              <a:solidFill>
                <a:srgbClr val="BA2121"/>
              </a:solidFill>
              <a:effectLst/>
            </a:endParaRP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Dateiname und Speicherort angeben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Passphrase für Schlüssel einrichten (optional)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Öffentlichen Schlüssel auf </a:t>
            </a:r>
            <a:r>
              <a:rPr lang="de-DE" altLang="de-DE" dirty="0" err="1"/>
              <a:t>GitLab</a:t>
            </a:r>
            <a:r>
              <a:rPr lang="de-DE" altLang="de-DE" dirty="0"/>
              <a:t> hochladen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Inhalt der erstellten .</a:t>
            </a:r>
            <a:r>
              <a:rPr lang="de-DE" altLang="de-DE" dirty="0" err="1"/>
              <a:t>pub</a:t>
            </a:r>
            <a:r>
              <a:rPr lang="de-DE" altLang="de-DE" dirty="0"/>
              <a:t> Datei kopieren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Navigieren </a:t>
            </a:r>
            <a:r>
              <a:rPr lang="de-DE" altLang="de-DE" b="1" dirty="0"/>
              <a:t>Startseite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 </a:t>
            </a:r>
            <a:r>
              <a:rPr lang="de-DE" altLang="de-DE" b="1" dirty="0">
                <a:sym typeface="Wingdings" panose="05000000000000000000" pitchFamily="2" charset="2"/>
              </a:rPr>
              <a:t>Avatar</a:t>
            </a:r>
            <a:r>
              <a:rPr lang="de-DE" altLang="de-DE" dirty="0">
                <a:sym typeface="Wingdings" panose="05000000000000000000" pitchFamily="2" charset="2"/>
              </a:rPr>
              <a:t>  </a:t>
            </a:r>
            <a:r>
              <a:rPr lang="de-DE" altLang="de-DE" b="1" dirty="0">
                <a:sym typeface="Wingdings" panose="05000000000000000000" pitchFamily="2" charset="2"/>
              </a:rPr>
              <a:t>Edit </a:t>
            </a:r>
            <a:r>
              <a:rPr lang="de-DE" altLang="de-DE" b="1" dirty="0" err="1">
                <a:sym typeface="Wingdings" panose="05000000000000000000" pitchFamily="2" charset="2"/>
              </a:rPr>
              <a:t>profile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 </a:t>
            </a:r>
            <a:r>
              <a:rPr lang="de-DE" altLang="de-DE" b="1" dirty="0">
                <a:sym typeface="Wingdings" panose="05000000000000000000" pitchFamily="2" charset="2"/>
              </a:rPr>
              <a:t>SSH Keys </a:t>
            </a:r>
            <a:r>
              <a:rPr lang="de-DE" altLang="de-DE" dirty="0">
                <a:sym typeface="Wingdings" panose="05000000000000000000" pitchFamily="2" charset="2"/>
              </a:rPr>
              <a:t>(Sidebar)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>
                <a:sym typeface="Wingdings" panose="05000000000000000000" pitchFamily="2" charset="2"/>
              </a:rPr>
              <a:t>Add </a:t>
            </a:r>
            <a:r>
              <a:rPr lang="de-DE" altLang="de-DE" b="1" dirty="0" err="1">
                <a:sym typeface="Wingdings" panose="05000000000000000000" pitchFamily="2" charset="2"/>
              </a:rPr>
              <a:t>new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b="1" dirty="0" err="1">
                <a:sym typeface="Wingdings" panose="05000000000000000000" pitchFamily="2" charset="2"/>
              </a:rPr>
              <a:t>key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auswählen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Öffentlichen Schlüssel in die </a:t>
            </a:r>
            <a:r>
              <a:rPr lang="de-DE" altLang="de-DE" dirty="0" err="1">
                <a:sym typeface="Wingdings" panose="05000000000000000000" pitchFamily="2" charset="2"/>
              </a:rPr>
              <a:t>Textbox</a:t>
            </a:r>
            <a:r>
              <a:rPr lang="de-DE" altLang="de-DE" dirty="0">
                <a:sym typeface="Wingdings" panose="05000000000000000000" pitchFamily="2" charset="2"/>
              </a:rPr>
              <a:t> kopieren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Optional </a:t>
            </a:r>
            <a:r>
              <a:rPr lang="de-DE" altLang="de-DE" b="1" dirty="0" err="1">
                <a:sym typeface="Wingdings" panose="05000000000000000000" pitchFamily="2" charset="2"/>
              </a:rPr>
              <a:t>Usage</a:t>
            </a:r>
            <a:r>
              <a:rPr lang="de-DE" altLang="de-DE" b="1" dirty="0">
                <a:sym typeface="Wingdings" panose="05000000000000000000" pitchFamily="2" charset="2"/>
              </a:rPr>
              <a:t> Type </a:t>
            </a:r>
            <a:r>
              <a:rPr lang="de-DE" altLang="de-DE" dirty="0">
                <a:sym typeface="Wingdings" panose="05000000000000000000" pitchFamily="2" charset="2"/>
              </a:rPr>
              <a:t>und </a:t>
            </a:r>
            <a:r>
              <a:rPr lang="de-DE" altLang="de-DE" b="1" dirty="0" err="1">
                <a:sym typeface="Wingdings" panose="05000000000000000000" pitchFamily="2" charset="2"/>
              </a:rPr>
              <a:t>Expiration</a:t>
            </a:r>
            <a:r>
              <a:rPr lang="de-DE" altLang="de-DE" b="1" dirty="0">
                <a:sym typeface="Wingdings" panose="05000000000000000000" pitchFamily="2" charset="2"/>
              </a:rPr>
              <a:t> Date </a:t>
            </a:r>
            <a:r>
              <a:rPr lang="de-DE" altLang="de-DE" dirty="0">
                <a:sym typeface="Wingdings" panose="05000000000000000000" pitchFamily="2" charset="2"/>
              </a:rPr>
              <a:t>festlegen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>
                <a:sym typeface="Wingdings" panose="05000000000000000000" pitchFamily="2" charset="2"/>
              </a:rPr>
              <a:t>Add </a:t>
            </a:r>
            <a:r>
              <a:rPr lang="de-DE" altLang="de-DE" b="1" dirty="0" err="1">
                <a:sym typeface="Wingdings" panose="05000000000000000000" pitchFamily="2" charset="2"/>
              </a:rPr>
              <a:t>key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auswählen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17CDE96-7432-5F96-B92A-66709B457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54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03D89A-543B-2674-2A90-955EDB27C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883" y="1052736"/>
            <a:ext cx="7026234" cy="54006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CF0E3FB-C112-A2C7-FCF0-CD6395734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87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Planing</a:t>
            </a:r>
            <a:r>
              <a:rPr lang="de-DE" cap="none" dirty="0"/>
              <a:t> Tools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F429216-CD9B-DFA3-0DF0-1212EF5F0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65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81075"/>
            <a:ext cx="5904656" cy="5400675"/>
          </a:xfrm>
        </p:spPr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 </a:t>
            </a:r>
            <a:r>
              <a:rPr lang="de-DE" altLang="de-DE" dirty="0" err="1"/>
              <a:t>GitLab</a:t>
            </a:r>
            <a:r>
              <a:rPr lang="de-DE" altLang="de-DE" dirty="0"/>
              <a:t> können innerhalb eines Projektes </a:t>
            </a:r>
            <a:r>
              <a:rPr lang="de-DE" altLang="de-DE" dirty="0" err="1"/>
              <a:t>Issues</a:t>
            </a:r>
            <a:r>
              <a:rPr lang="de-DE" altLang="de-DE" dirty="0"/>
              <a:t> für verschiedene Aufgaben angelegt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werden in der </a:t>
            </a:r>
            <a:r>
              <a:rPr lang="de-DE" altLang="de-DE" dirty="0" err="1"/>
              <a:t>Menübar</a:t>
            </a:r>
            <a:r>
              <a:rPr lang="de-DE" altLang="de-DE" dirty="0"/>
              <a:t> links sowohl als Shortcut als auch unter </a:t>
            </a:r>
            <a:r>
              <a:rPr lang="de-DE" altLang="de-DE" b="1" dirty="0"/>
              <a:t>Plan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</a:t>
            </a:r>
            <a:r>
              <a:rPr lang="de-DE" altLang="de-DE" dirty="0"/>
              <a:t> </a:t>
            </a:r>
            <a:r>
              <a:rPr lang="de-DE" altLang="de-DE" b="1" dirty="0" err="1"/>
              <a:t>Issues</a:t>
            </a:r>
            <a:r>
              <a:rPr lang="de-DE" altLang="de-DE" b="1" dirty="0"/>
              <a:t> </a:t>
            </a:r>
            <a:r>
              <a:rPr lang="de-DE" altLang="de-DE" dirty="0"/>
              <a:t>angezeigt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können mit Labels versehen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Eigene Labels können beliebig </a:t>
            </a:r>
            <a:r>
              <a:rPr lang="de-DE" altLang="de-DE" dirty="0"/>
              <a:t>unter </a:t>
            </a:r>
            <a:r>
              <a:rPr lang="de-DE" altLang="de-DE" b="1" dirty="0"/>
              <a:t>Manage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Labels</a:t>
            </a:r>
            <a:r>
              <a:rPr lang="de-DE" altLang="de-DE" dirty="0">
                <a:sym typeface="Wingdings" panose="05000000000000000000" pitchFamily="2" charset="2"/>
              </a:rPr>
              <a:t> hinzugefügt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Default Set kann ebenfalls </a:t>
            </a:r>
            <a:r>
              <a:rPr lang="de-DE" altLang="de-DE" dirty="0"/>
              <a:t>unter </a:t>
            </a:r>
            <a:r>
              <a:rPr lang="de-DE" altLang="de-DE" b="1" dirty="0"/>
              <a:t>Manage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Labels</a:t>
            </a:r>
            <a:r>
              <a:rPr lang="de-DE" altLang="de-DE" dirty="0">
                <a:sym typeface="Wingdings" panose="05000000000000000000" pitchFamily="2" charset="2"/>
              </a:rPr>
              <a:t> generiert werden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Im Board können einzelne Listen für verschiedene Labels angelegt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Labels können priorisiert werden </a:t>
            </a:r>
            <a:endParaRPr lang="de-DE" altLang="de-DE" b="1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7D8FF57-7CE3-A534-E484-B75BCD045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1124744"/>
            <a:ext cx="2160240" cy="4983862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33224BEA-75D7-7AC0-5624-52FBCB052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65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Labels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174F33C-6276-AE40-DD5D-41690A45A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96" y="1052736"/>
            <a:ext cx="8244408" cy="529577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BD3C38FD-CA5B-0D8A-2F45-E74FD1ED3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83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1 – Einführung in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 und </a:t>
            </a:r>
            <a:r>
              <a:rPr lang="de-DE" altLang="de-DE" sz="1800" b="1" dirty="0" err="1"/>
              <a:t>GitLab</a:t>
            </a:r>
            <a:endParaRPr lang="de-DE" altLang="de-DE" sz="18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&amp; Kursüberblick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</a:t>
            </a:r>
            <a:r>
              <a:rPr lang="de-DE" altLang="de-DE" sz="1400" dirty="0" err="1"/>
              <a:t>Rebase</a:t>
            </a:r>
            <a:r>
              <a:rPr lang="de-DE" altLang="de-DE" sz="1400" dirty="0"/>
              <a:t> und </a:t>
            </a:r>
            <a:r>
              <a:rPr lang="de-DE" altLang="de-DE" sz="1400" dirty="0" err="1"/>
              <a:t>Merge</a:t>
            </a:r>
            <a:r>
              <a:rPr lang="de-DE" altLang="de-DE" sz="1400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Remote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u="sng" dirty="0"/>
              <a:t>Grundlagen von </a:t>
            </a:r>
            <a:r>
              <a:rPr lang="de-DE" altLang="de-DE" sz="1400" u="sng" dirty="0" err="1"/>
              <a:t>GitLab</a:t>
            </a:r>
            <a:endParaRPr lang="de-DE" altLang="de-DE" sz="1400" u="sng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2 –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-Workflows, CI/CD, </a:t>
            </a:r>
            <a:r>
              <a:rPr lang="de-DE" altLang="de-DE" sz="1800" b="1" dirty="0" err="1"/>
              <a:t>GitLab</a:t>
            </a:r>
            <a:r>
              <a:rPr lang="de-DE" altLang="de-DE" sz="1800" b="1" dirty="0"/>
              <a:t> CI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-Workflow im Team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Gitflow</a:t>
            </a:r>
            <a:r>
              <a:rPr lang="de-DE" altLang="de-DE" sz="1400" dirty="0"/>
              <a:t>-Workflow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Tags, Releases &amp; deren Verwaltung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in </a:t>
            </a:r>
            <a:r>
              <a:rPr lang="de-DE" altLang="de-DE" sz="1400" dirty="0" err="1"/>
              <a:t>GitLab</a:t>
            </a:r>
            <a:r>
              <a:rPr lang="de-DE" altLang="de-DE" sz="1400" dirty="0"/>
              <a:t> CI/CD &amp; </a:t>
            </a:r>
            <a:r>
              <a:rPr lang="de-DE" altLang="de-DE" sz="1400" dirty="0" err="1"/>
              <a:t>gitlab-ci.yml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GitLab</a:t>
            </a:r>
            <a:r>
              <a:rPr lang="de-DE" altLang="de-DE" sz="1400" dirty="0"/>
              <a:t> Runner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3 – Docker, </a:t>
            </a:r>
            <a:r>
              <a:rPr lang="de-DE" altLang="de-DE" sz="1800" b="1" dirty="0" err="1"/>
              <a:t>GitOps</a:t>
            </a:r>
            <a:r>
              <a:rPr lang="de-DE" altLang="de-DE" sz="1800" b="1" dirty="0"/>
              <a:t>, </a:t>
            </a:r>
            <a:r>
              <a:rPr lang="de-DE" altLang="de-DE" sz="1800" b="1" dirty="0" err="1"/>
              <a:t>Deployment</a:t>
            </a:r>
            <a:r>
              <a:rPr lang="de-DE" altLang="de-DE" sz="1800" b="1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Entwicklung mit Docker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Container/Docker-Registry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Erstellen von Release- und </a:t>
            </a:r>
            <a:r>
              <a:rPr lang="de-DE" altLang="de-DE" sz="1400" dirty="0" err="1"/>
              <a:t>Tagged</a:t>
            </a:r>
            <a:r>
              <a:rPr lang="de-DE" altLang="de-DE" sz="1400" dirty="0"/>
              <a:t>-Images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GitOps</a:t>
            </a:r>
            <a:r>
              <a:rPr lang="de-DE" altLang="de-DE" sz="1400" dirty="0"/>
              <a:t> Grundlagen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Möglichkeiten des </a:t>
            </a:r>
            <a:r>
              <a:rPr lang="de-DE" altLang="de-DE" sz="1400" dirty="0" err="1"/>
              <a:t>Deployments</a:t>
            </a:r>
            <a:r>
              <a:rPr lang="de-DE" altLang="de-DE" sz="1400" dirty="0"/>
              <a:t> &amp; Verwaltung von Konfiguration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Abschlussübung &amp; Diskussion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altLang="de-DE" sz="1400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128777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2D36394-6055-4832-A9D2-604DB6718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548437"/>
            <a:ext cx="8643774" cy="4832891"/>
          </a:xfrm>
          <a:prstGeom prst="rect">
            <a:avLst/>
          </a:prstGeom>
        </p:spPr>
      </p:pic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200CAB1A-FD42-E33B-9C71-730ED7BF6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Neues </a:t>
            </a:r>
            <a:r>
              <a:rPr lang="de-DE" altLang="de-DE" b="1" dirty="0" err="1"/>
              <a:t>Issue</a:t>
            </a:r>
            <a:r>
              <a:rPr lang="de-DE" altLang="de-DE" b="1" dirty="0"/>
              <a:t> anlegen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C9456CF-B41F-8C9E-F06E-3EE33D96E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51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93EE97B-3885-389E-5A65-634DB6612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39" y="1124744"/>
            <a:ext cx="8515508" cy="502248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DD6F6FA9-3F53-B0D5-A632-62C155719A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03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81075"/>
            <a:ext cx="8424936" cy="2231901"/>
          </a:xfrm>
        </p:spPr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können an Personen zugewiesen („</a:t>
            </a:r>
            <a:r>
              <a:rPr lang="de-DE" altLang="de-DE" dirty="0" err="1"/>
              <a:t>assigned</a:t>
            </a:r>
            <a:r>
              <a:rPr lang="de-DE" altLang="de-DE" dirty="0"/>
              <a:t>“)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Milestones, Fälligkeitsdatum und Time Tracking können ebenfalls hinzugefügt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bietet die Möglichkeit, direkt aus </a:t>
            </a:r>
            <a:r>
              <a:rPr lang="de-DE" altLang="de-DE" dirty="0" err="1"/>
              <a:t>Issues</a:t>
            </a:r>
            <a:r>
              <a:rPr lang="de-DE" altLang="de-DE" dirty="0"/>
              <a:t> </a:t>
            </a:r>
            <a:r>
              <a:rPr lang="de-DE" altLang="de-DE" dirty="0" err="1"/>
              <a:t>Merge-Requests</a:t>
            </a:r>
            <a:r>
              <a:rPr lang="de-DE" altLang="de-DE" dirty="0"/>
              <a:t> oder </a:t>
            </a:r>
            <a:r>
              <a:rPr lang="de-DE" altLang="de-DE" dirty="0" err="1"/>
              <a:t>Branches</a:t>
            </a:r>
            <a:r>
              <a:rPr lang="de-DE" altLang="de-DE" dirty="0"/>
              <a:t> anzulegen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B3165D-769B-A2B9-86F4-9370B55ED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2492896"/>
            <a:ext cx="2226980" cy="2325284"/>
          </a:xfrm>
          <a:prstGeom prst="rect">
            <a:avLst/>
          </a:prstGeom>
        </p:spPr>
      </p:pic>
      <p:sp>
        <p:nvSpPr>
          <p:cNvPr id="5" name="Inhaltsplatzhalter 18">
            <a:extLst>
              <a:ext uri="{FF2B5EF4-FFF2-40B4-BE49-F238E27FC236}">
                <a16:creationId xmlns:a16="http://schemas.microsoft.com/office/drawing/2014/main" id="{E6A6527B-1EC0-D71E-F1C3-7C98568B6432}"/>
              </a:ext>
            </a:extLst>
          </p:cNvPr>
          <p:cNvSpPr txBox="1">
            <a:spLocks/>
          </p:cNvSpPr>
          <p:nvPr/>
        </p:nvSpPr>
        <p:spPr bwMode="auto">
          <a:xfrm>
            <a:off x="329394" y="4653136"/>
            <a:ext cx="8424936" cy="1223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kern="0" dirty="0" err="1"/>
              <a:t>Issues</a:t>
            </a:r>
            <a:r>
              <a:rPr lang="de-DE" altLang="de-DE" kern="0" dirty="0"/>
              <a:t> werden nach Erledigung geschlossen und damit in die „</a:t>
            </a:r>
            <a:r>
              <a:rPr lang="de-DE" altLang="de-DE" kern="0" dirty="0" err="1"/>
              <a:t>closed</a:t>
            </a:r>
            <a:r>
              <a:rPr lang="de-DE" altLang="de-DE" kern="0" dirty="0"/>
              <a:t>“ Sektion verschoben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Templates für </a:t>
            </a:r>
            <a:r>
              <a:rPr lang="de-DE" altLang="de-DE" dirty="0" err="1"/>
              <a:t>Issues</a:t>
            </a:r>
            <a:r>
              <a:rPr lang="de-DE" altLang="de-DE" dirty="0"/>
              <a:t> können als Datei unter .</a:t>
            </a:r>
            <a:r>
              <a:rPr lang="de-DE" altLang="de-DE" dirty="0" err="1"/>
              <a:t>gitlab</a:t>
            </a:r>
            <a:r>
              <a:rPr lang="de-DE" altLang="de-DE" dirty="0"/>
              <a:t>/</a:t>
            </a:r>
            <a:r>
              <a:rPr lang="de-DE" altLang="de-DE" dirty="0" err="1"/>
              <a:t>issue_templates</a:t>
            </a:r>
            <a:r>
              <a:rPr lang="de-DE" altLang="de-DE" dirty="0"/>
              <a:t> mittels </a:t>
            </a:r>
            <a:r>
              <a:rPr lang="de-DE" altLang="de-DE" dirty="0" err="1"/>
              <a:t>Markdown</a:t>
            </a:r>
            <a:r>
              <a:rPr lang="de-DE" altLang="de-DE" dirty="0"/>
              <a:t> in eine .md Datei gespeichert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endParaRPr lang="de-DE" altLang="de-DE" kern="0" dirty="0"/>
          </a:p>
          <a:p>
            <a:pPr marL="457200"/>
            <a:endParaRPr lang="de-DE" altLang="de-DE" kern="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872F903-27CD-4EE4-9283-CF696BA30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840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93EE97B-3885-389E-5A65-634DB6612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39" y="1124744"/>
            <a:ext cx="8515508" cy="502248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B02DA5F-C416-0D6D-99D5-FB32A49D3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115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358A61C-9942-BFE2-F39B-586E26AD06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280"/>
          <a:stretch/>
        </p:blipFill>
        <p:spPr>
          <a:xfrm>
            <a:off x="201897" y="1541675"/>
            <a:ext cx="8740205" cy="2952328"/>
          </a:xfrm>
          <a:prstGeom prst="rect">
            <a:avLst/>
          </a:prstGeom>
        </p:spPr>
      </p:pic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BA62B59A-9053-0FC3-1EA5-A7504D828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 err="1"/>
              <a:t>Issue</a:t>
            </a:r>
            <a:r>
              <a:rPr lang="de-DE" altLang="de-DE" b="1" dirty="0"/>
              <a:t>-Liste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BCE721C-7B76-3DCA-57C7-2A6129A96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193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besitzt mit dem </a:t>
            </a:r>
            <a:r>
              <a:rPr lang="de-DE" altLang="de-DE" dirty="0" err="1"/>
              <a:t>Issue</a:t>
            </a:r>
            <a:r>
              <a:rPr lang="de-DE" altLang="de-DE" dirty="0"/>
              <a:t> Board ein Software Management Tool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Kann zur Planung, Organisation und Visualisierung genutzt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Nutzung als Kanban oder </a:t>
            </a:r>
            <a:r>
              <a:rPr lang="de-DE" altLang="de-DE" dirty="0" err="1"/>
              <a:t>Scrum</a:t>
            </a:r>
            <a:r>
              <a:rPr lang="de-DE" altLang="de-DE" dirty="0"/>
              <a:t> Board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Effektive Aufgabenerfassung und Aufgabenverteilung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Für Aufgaben werden einzelne </a:t>
            </a:r>
            <a:r>
              <a:rPr lang="de-DE" altLang="de-DE" dirty="0" err="1"/>
              <a:t>Issues</a:t>
            </a:r>
            <a:r>
              <a:rPr lang="de-DE" altLang="de-DE" dirty="0"/>
              <a:t> angelegt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Grundlegend in offene und geschlossen Labels aufteilt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Board kann nach Labels strukturiert werden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 Board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C30073F-7BDE-EA8E-AEED-0F7D350FF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12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 Board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85C9F9-ED5A-9AE2-61E9-9EB7B0357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63" y="1124744"/>
            <a:ext cx="8102674" cy="5211834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AC18FED-7F60-6B76-993F-904D19319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20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 Board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073268A-EEE6-AE98-F0EB-9EA11A1AD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594"/>
          <a:stretch/>
        </p:blipFill>
        <p:spPr>
          <a:xfrm>
            <a:off x="382322" y="1556792"/>
            <a:ext cx="8379355" cy="4752528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E0B961BC-4273-2D9C-2604-2BBE3FFADCB0}"/>
              </a:ext>
            </a:extLst>
          </p:cNvPr>
          <p:cNvSpPr/>
          <p:nvPr/>
        </p:nvSpPr>
        <p:spPr bwMode="auto">
          <a:xfrm>
            <a:off x="7668344" y="2060848"/>
            <a:ext cx="648072" cy="36004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14B4C281-45C5-7AF6-E921-670B38B7F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 Liste anlegen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1C4DDB4-0AC4-6FD1-DDB5-4B43330C0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855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Milestones können als Ziel angelegt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und </a:t>
            </a:r>
            <a:r>
              <a:rPr lang="de-DE" altLang="de-DE" dirty="0" err="1"/>
              <a:t>Merge-Requests</a:t>
            </a:r>
            <a:r>
              <a:rPr lang="de-DE" altLang="de-DE" dirty="0"/>
              <a:t> können an Milestones gekoppelt und dadurch gruppiert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Besitzen optionalen Start- und Endpunkt 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Milestones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19EE205-FD19-0DB4-91FC-ADDA3C6A6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532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Milestones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D644DA1-9086-2E66-47D7-80E3A90A6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87" y="1657118"/>
            <a:ext cx="8477625" cy="4220154"/>
          </a:xfrm>
          <a:prstGeom prst="rect">
            <a:avLst/>
          </a:prstGeom>
        </p:spPr>
      </p:pic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E7C1A087-9298-F1E5-1100-0F16825ED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Neuen Milestone anlegen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8FFE6B2-9D75-3D78-92CD-329682E43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24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GitLab</a:t>
            </a:r>
            <a:endParaRPr lang="de-DE" cap="none" dirty="0"/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Einführung in</a:t>
            </a:r>
          </a:p>
        </p:txBody>
      </p:sp>
    </p:spTree>
    <p:extLst>
      <p:ext uri="{BB962C8B-B14F-4D97-AF65-F5344CB8AC3E}">
        <p14:creationId xmlns:p14="http://schemas.microsoft.com/office/powerpoint/2010/main" val="30920473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Dokumentation innerhalb des Projekts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Wird in einem separaten </a:t>
            </a:r>
            <a:r>
              <a:rPr lang="de-DE" altLang="de-DE" dirty="0" err="1"/>
              <a:t>Git</a:t>
            </a:r>
            <a:r>
              <a:rPr lang="de-DE" altLang="de-DE" dirty="0"/>
              <a:t>-Repository gespeichert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Keine direkte Versionierung zusammen mit dem Code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Ist in einzelne Seiten aufgeteilt, welche in der Sidebar rechts angezeigt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Strukturierung in Unterseiten 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Wiki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AB2A019-1BC7-44B2-D2E1-FF11D896A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029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Branches</a:t>
            </a:r>
            <a:r>
              <a:rPr lang="de-DE" cap="none" dirty="0"/>
              <a:t>, </a:t>
            </a:r>
            <a:r>
              <a:rPr lang="de-DE" cap="none" dirty="0" err="1"/>
              <a:t>Commits</a:t>
            </a:r>
            <a:r>
              <a:rPr lang="de-DE" cap="none" dirty="0"/>
              <a:t> &amp; </a:t>
            </a:r>
            <a:r>
              <a:rPr lang="de-DE" cap="none" dirty="0" err="1"/>
              <a:t>Merging</a:t>
            </a:r>
            <a:endParaRPr lang="de-DE" cap="none" dirty="0"/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9C5C2F1-1918-7AFB-D78C-89BC7AAA8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027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Beim Erstellen eines Projektes legt </a:t>
            </a:r>
            <a:r>
              <a:rPr lang="de-DE" altLang="de-DE" dirty="0" err="1"/>
              <a:t>GitLab</a:t>
            </a:r>
            <a:r>
              <a:rPr lang="de-DE" altLang="de-DE" dirty="0"/>
              <a:t> eine Default Branch an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Einstellungen bezüglich Default Branch können auf Projekt, (Sub-)Gruppen oder Instanz Level vorgenommen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Default Branch wird als </a:t>
            </a:r>
            <a:r>
              <a:rPr lang="de-DE" altLang="de-DE" i="1" dirty="0" err="1"/>
              <a:t>protected</a:t>
            </a:r>
            <a:r>
              <a:rPr lang="de-DE" altLang="de-DE" dirty="0"/>
              <a:t> bezeichnet und kann nicht gelöscht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Einstellungen hierzu können unter </a:t>
            </a:r>
            <a:r>
              <a:rPr lang="de-DE" altLang="de-DE" b="1" dirty="0"/>
              <a:t>Settings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Repository</a:t>
            </a:r>
            <a:r>
              <a:rPr lang="de-DE" altLang="de-DE" dirty="0">
                <a:sym typeface="Wingdings" panose="05000000000000000000" pitchFamily="2" charset="2"/>
              </a:rPr>
              <a:t> feingranular vorgenommen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Neue </a:t>
            </a:r>
            <a:r>
              <a:rPr lang="de-DE" altLang="de-DE" dirty="0" err="1">
                <a:sym typeface="Wingdings" panose="05000000000000000000" pitchFamily="2" charset="2"/>
              </a:rPr>
              <a:t>Branches</a:t>
            </a:r>
            <a:r>
              <a:rPr lang="de-DE" altLang="de-DE" dirty="0">
                <a:sym typeface="Wingdings" panose="05000000000000000000" pitchFamily="2" charset="2"/>
              </a:rPr>
              <a:t> können angelegt werden über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Projekt-Startseite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Unterpunkt Code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dirty="0" err="1">
                <a:sym typeface="Wingdings" panose="05000000000000000000" pitchFamily="2" charset="2"/>
              </a:rPr>
              <a:t>Branches</a:t>
            </a:r>
            <a:endParaRPr lang="de-DE" altLang="de-DE" dirty="0">
              <a:sym typeface="Wingdings" panose="05000000000000000000" pitchFamily="2" charset="2"/>
            </a:endParaRP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Über </a:t>
            </a:r>
            <a:r>
              <a:rPr lang="de-DE" altLang="de-DE" dirty="0" err="1">
                <a:sym typeface="Wingdings" panose="05000000000000000000" pitchFamily="2" charset="2"/>
              </a:rPr>
              <a:t>Issues</a:t>
            </a:r>
            <a:endParaRPr lang="de-DE" altLang="de-DE" dirty="0">
              <a:sym typeface="Wingdings" panose="05000000000000000000" pitchFamily="2" charset="2"/>
            </a:endParaRP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Lokal und per Push in </a:t>
            </a:r>
            <a:r>
              <a:rPr lang="de-DE" altLang="de-DE" dirty="0" err="1">
                <a:sym typeface="Wingdings" panose="05000000000000000000" pitchFamily="2" charset="2"/>
              </a:rPr>
              <a:t>GitLab</a:t>
            </a:r>
            <a:r>
              <a:rPr lang="de-DE" altLang="de-DE" dirty="0">
                <a:sym typeface="Wingdings" panose="05000000000000000000" pitchFamily="2" charset="2"/>
              </a:rPr>
              <a:t> übertragen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Ist ein Branch abgeschlossen, wird üblicherweise ein </a:t>
            </a:r>
            <a:r>
              <a:rPr lang="de-DE" altLang="de-DE" dirty="0" err="1">
                <a:sym typeface="Wingdings" panose="05000000000000000000" pitchFamily="2" charset="2"/>
              </a:rPr>
              <a:t>Merge</a:t>
            </a:r>
            <a:r>
              <a:rPr lang="de-DE" altLang="de-DE" dirty="0">
                <a:sym typeface="Wingdings" panose="05000000000000000000" pitchFamily="2" charset="2"/>
              </a:rPr>
              <a:t>-Request (MR) gestellt, um Änderungen ins Projekt zu integrieren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Branches</a:t>
            </a:r>
            <a:endParaRPr lang="de-DE" alt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85270A9-A9FD-9CBB-8374-A1CE34206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9909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Branches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5171B72-53C5-830E-2A47-51C3DD1CC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30" y="1196752"/>
            <a:ext cx="8513939" cy="373261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6BB086EB-C330-C222-7C29-5CC3058E2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671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Commits</a:t>
            </a:r>
            <a:r>
              <a:rPr lang="de-DE" altLang="de-DE" dirty="0"/>
              <a:t> bietet die Möglichkeit, alle </a:t>
            </a:r>
            <a:r>
              <a:rPr lang="de-DE" altLang="de-DE" dirty="0" err="1"/>
              <a:t>Commits</a:t>
            </a:r>
            <a:r>
              <a:rPr lang="de-DE" altLang="de-DE" dirty="0"/>
              <a:t> einen ausgewählten </a:t>
            </a:r>
            <a:r>
              <a:rPr lang="de-DE" altLang="de-DE" dirty="0" err="1"/>
              <a:t>Branches</a:t>
            </a:r>
            <a:r>
              <a:rPr lang="de-DE" altLang="de-DE" dirty="0"/>
              <a:t> und deren Änderungen anzuzeigen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Commits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805A2F7-C7B9-EF89-E815-23F9B8EFC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16832"/>
            <a:ext cx="8516937" cy="373245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D276E8FF-5AAF-CF0A-F04B-1E1D7B4A8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825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Merge-Requests</a:t>
            </a:r>
            <a:r>
              <a:rPr lang="de-DE" altLang="de-DE" dirty="0"/>
              <a:t> sind eine Anfrage, um neue Änderungen in das Projekt einzubringen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Git-Merge</a:t>
            </a:r>
            <a:r>
              <a:rPr lang="de-DE" altLang="de-DE" dirty="0"/>
              <a:t> von </a:t>
            </a:r>
            <a:r>
              <a:rPr lang="de-DE" altLang="de-DE" dirty="0" err="1"/>
              <a:t>Branches</a:t>
            </a:r>
            <a:r>
              <a:rPr lang="de-DE" altLang="de-DE" dirty="0"/>
              <a:t> als Grundkonzept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Erweitert einfachen </a:t>
            </a:r>
            <a:r>
              <a:rPr lang="de-DE" altLang="de-DE" dirty="0" err="1"/>
              <a:t>Merge</a:t>
            </a:r>
            <a:r>
              <a:rPr lang="de-DE" altLang="de-DE" dirty="0"/>
              <a:t> um folgende Features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Beschreibung des </a:t>
            </a:r>
            <a:r>
              <a:rPr lang="de-DE" altLang="de-DE" dirty="0" err="1"/>
              <a:t>Merge</a:t>
            </a:r>
            <a:r>
              <a:rPr lang="de-DE" altLang="de-DE" dirty="0"/>
              <a:t>-Request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Anzeige der Codeänderungen für Reviews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Auflistung der einzelnen </a:t>
            </a:r>
            <a:r>
              <a:rPr lang="de-DE" altLang="de-DE" dirty="0" err="1"/>
              <a:t>Commits</a:t>
            </a:r>
            <a:r>
              <a:rPr lang="de-DE" altLang="de-DE" dirty="0"/>
              <a:t> des </a:t>
            </a:r>
            <a:r>
              <a:rPr lang="de-DE" altLang="de-DE" dirty="0" err="1"/>
              <a:t>Requests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Verknüpfungen mit </a:t>
            </a:r>
            <a:r>
              <a:rPr lang="de-DE" altLang="de-DE" dirty="0" err="1"/>
              <a:t>Issues</a:t>
            </a:r>
            <a:r>
              <a:rPr lang="de-DE" altLang="de-DE" dirty="0"/>
              <a:t> oder Milestones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Kommentarsektion zur </a:t>
            </a:r>
            <a:r>
              <a:rPr lang="de-DE" altLang="de-DE" dirty="0" err="1"/>
              <a:t>Diskursion</a:t>
            </a:r>
            <a:endParaRPr lang="de-DE" altLang="de-DE" dirty="0"/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Bietet Option den Source Branch nach dem </a:t>
            </a:r>
            <a:r>
              <a:rPr lang="de-DE" altLang="de-DE" dirty="0" err="1"/>
              <a:t>Merge</a:t>
            </a:r>
            <a:r>
              <a:rPr lang="de-DE" altLang="de-DE" dirty="0"/>
              <a:t> zu löschen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</a:t>
            </a:r>
            <a:r>
              <a:rPr lang="de-DE" altLang="de-DE" dirty="0" err="1"/>
              <a:t>Squashing</a:t>
            </a:r>
            <a:r>
              <a:rPr lang="de-DE" altLang="de-DE" dirty="0"/>
              <a:t> von </a:t>
            </a:r>
            <a:r>
              <a:rPr lang="de-DE" altLang="de-DE" dirty="0" err="1"/>
              <a:t>Commits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Zielbranch</a:t>
            </a:r>
            <a:r>
              <a:rPr lang="de-DE" altLang="de-DE" dirty="0"/>
              <a:t> enthält dann nicht alle einzelnen </a:t>
            </a:r>
            <a:r>
              <a:rPr lang="de-DE" altLang="de-DE" dirty="0" err="1"/>
              <a:t>Commits</a:t>
            </a:r>
            <a:r>
              <a:rPr lang="de-DE" altLang="de-DE" dirty="0"/>
              <a:t> des Source </a:t>
            </a:r>
            <a:r>
              <a:rPr lang="de-DE" altLang="de-DE" dirty="0" err="1"/>
              <a:t>Branches</a:t>
            </a:r>
            <a:r>
              <a:rPr lang="de-DE" altLang="de-DE" dirty="0"/>
              <a:t> und bleibt ggf. übersichtlicher 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Requests</a:t>
            </a:r>
            <a:endParaRPr lang="de-DE" alt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A2C3DAD-629A-693A-F4B8-E34BEA36F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255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76B49AC-433B-BB27-9E73-C412D1BA3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8514692" cy="3721444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EE845449-976A-828A-BAC1-6F46FE9F2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776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F29E104-0A3F-A1BC-0EDF-7D6697945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2" y="1124744"/>
            <a:ext cx="7956376" cy="522398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FA79E98-09D5-CD36-8017-FB51EE513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009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 err="1"/>
              <a:t>Draft</a:t>
            </a:r>
            <a:r>
              <a:rPr lang="de-DE" altLang="de-DE" b="1" dirty="0"/>
              <a:t> </a:t>
            </a:r>
            <a:r>
              <a:rPr lang="de-DE" altLang="de-DE" dirty="0"/>
              <a:t>– </a:t>
            </a:r>
            <a:r>
              <a:rPr lang="de-DE" altLang="de-DE" dirty="0" err="1"/>
              <a:t>Merge</a:t>
            </a:r>
            <a:r>
              <a:rPr lang="de-DE" altLang="de-DE" dirty="0"/>
              <a:t> Request ist für andere Personen einsehbar, kann aber noch nicht </a:t>
            </a:r>
            <a:r>
              <a:rPr lang="de-DE" altLang="de-DE" dirty="0" err="1"/>
              <a:t>gemerged</a:t>
            </a:r>
            <a:r>
              <a:rPr lang="de-DE" altLang="de-DE" dirty="0"/>
              <a:t> werden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 err="1"/>
              <a:t>Assignee</a:t>
            </a:r>
            <a:r>
              <a:rPr lang="de-DE" altLang="de-DE" b="1" dirty="0"/>
              <a:t> </a:t>
            </a:r>
            <a:r>
              <a:rPr lang="de-DE" altLang="de-DE" dirty="0"/>
              <a:t>– Zugewiesene Person, die für den </a:t>
            </a:r>
            <a:r>
              <a:rPr lang="de-DE" altLang="de-DE" dirty="0" err="1"/>
              <a:t>Merge</a:t>
            </a:r>
            <a:r>
              <a:rPr lang="de-DE" altLang="de-DE" dirty="0"/>
              <a:t>-Request bzw. für das Einpflegen der Änderungen zuständig ist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Reviewer </a:t>
            </a:r>
            <a:r>
              <a:rPr lang="de-DE" altLang="de-DE" dirty="0"/>
              <a:t>– Person(en), die die Änderungen reviewen und durch einen </a:t>
            </a:r>
            <a:r>
              <a:rPr lang="de-DE" altLang="de-DE" i="1" dirty="0" err="1"/>
              <a:t>Approve</a:t>
            </a:r>
            <a:r>
              <a:rPr lang="de-DE" altLang="de-DE" i="1" dirty="0"/>
              <a:t> </a:t>
            </a:r>
            <a:r>
              <a:rPr lang="de-DE" altLang="de-DE" dirty="0"/>
              <a:t>bestätigen können. </a:t>
            </a:r>
            <a:r>
              <a:rPr lang="de-DE" altLang="de-DE" dirty="0" err="1"/>
              <a:t>Approves</a:t>
            </a:r>
            <a:r>
              <a:rPr lang="de-DE" altLang="de-DE" dirty="0"/>
              <a:t> können als verpflichtend sowie als Optional eingestellt werden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Milestone</a:t>
            </a:r>
            <a:r>
              <a:rPr lang="de-DE" altLang="de-DE" dirty="0"/>
              <a:t> – Zugehöriger Milestone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Labels </a:t>
            </a:r>
            <a:r>
              <a:rPr lang="de-DE" altLang="de-DE" dirty="0"/>
              <a:t>– Dienen zur Kategorisierung und Einordnung des MR 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 err="1"/>
              <a:t>Merge</a:t>
            </a:r>
            <a:r>
              <a:rPr lang="de-DE" altLang="de-DE" b="1" dirty="0"/>
              <a:t> Options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Delete Source Branch </a:t>
            </a:r>
            <a:r>
              <a:rPr lang="de-DE" altLang="de-DE" dirty="0">
                <a:sym typeface="Wingdings" panose="05000000000000000000" pitchFamily="2" charset="2"/>
              </a:rPr>
              <a:t> Source Branch wird nach Durchführung des MR gelöscht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Squash </a:t>
            </a:r>
            <a:r>
              <a:rPr lang="de-DE" altLang="de-DE" dirty="0" err="1">
                <a:sym typeface="Wingdings" panose="05000000000000000000" pitchFamily="2" charset="2"/>
              </a:rPr>
              <a:t>Commits</a:t>
            </a:r>
            <a:r>
              <a:rPr lang="de-DE" altLang="de-DE" dirty="0">
                <a:sym typeface="Wingdings" panose="05000000000000000000" pitchFamily="2" charset="2"/>
              </a:rPr>
              <a:t>  </a:t>
            </a:r>
            <a:r>
              <a:rPr lang="de-DE" altLang="de-DE" dirty="0" err="1">
                <a:sym typeface="Wingdings" panose="05000000000000000000" pitchFamily="2" charset="2"/>
              </a:rPr>
              <a:t>Commits</a:t>
            </a:r>
            <a:r>
              <a:rPr lang="de-DE" altLang="de-DE" dirty="0">
                <a:sym typeface="Wingdings" panose="05000000000000000000" pitchFamily="2" charset="2"/>
              </a:rPr>
              <a:t> des Source </a:t>
            </a:r>
            <a:r>
              <a:rPr lang="de-DE" altLang="de-DE" dirty="0" err="1">
                <a:sym typeface="Wingdings" panose="05000000000000000000" pitchFamily="2" charset="2"/>
              </a:rPr>
              <a:t>Branches</a:t>
            </a:r>
            <a:r>
              <a:rPr lang="de-DE" altLang="de-DE" dirty="0">
                <a:sym typeface="Wingdings" panose="05000000000000000000" pitchFamily="2" charset="2"/>
              </a:rPr>
              <a:t> werden </a:t>
            </a:r>
            <a:r>
              <a:rPr lang="de-DE" altLang="de-DE" dirty="0" err="1">
                <a:sym typeface="Wingdings" panose="05000000000000000000" pitchFamily="2" charset="2"/>
              </a:rPr>
              <a:t>gesquashed</a:t>
            </a:r>
            <a:r>
              <a:rPr lang="de-DE" altLang="de-DE" dirty="0">
                <a:sym typeface="Wingdings" panose="05000000000000000000" pitchFamily="2" charset="2"/>
              </a:rPr>
              <a:t> zum Target-Branch hinzugefügt</a:t>
            </a:r>
            <a:r>
              <a:rPr lang="de-DE" altLang="de-DE" dirty="0"/>
              <a:t> </a:t>
            </a:r>
            <a:endParaRPr lang="de-DE" altLang="de-DE" b="1" i="1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Requests</a:t>
            </a:r>
            <a:endParaRPr lang="de-DE" alt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3EE5D22-62D3-4DAA-CBE3-B9A9BCBFB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471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versucht durch Templates den MR bereits mit Informationen anzureichern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So führt die 3 beim Branch 3-add-unit-tests im vorherigen Beispiel dazu, dass in die Beschreibung ein Closes #3 eingefügt wird und die Labels des </a:t>
            </a:r>
            <a:r>
              <a:rPr lang="de-DE" altLang="de-DE" dirty="0" err="1"/>
              <a:t>Issues</a:t>
            </a:r>
            <a:r>
              <a:rPr lang="de-DE" altLang="de-DE" dirty="0"/>
              <a:t> übernommen werden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Generelle Templates können als Datei unter .</a:t>
            </a:r>
            <a:r>
              <a:rPr lang="de-DE" altLang="de-DE" dirty="0" err="1"/>
              <a:t>gitlab</a:t>
            </a:r>
            <a:r>
              <a:rPr lang="de-DE" altLang="de-DE" dirty="0"/>
              <a:t>/</a:t>
            </a:r>
            <a:r>
              <a:rPr lang="de-DE" altLang="de-DE" dirty="0" err="1"/>
              <a:t>merge_request_templates</a:t>
            </a:r>
            <a:r>
              <a:rPr lang="de-DE" altLang="de-DE" dirty="0"/>
              <a:t> mittels </a:t>
            </a:r>
            <a:r>
              <a:rPr lang="de-DE" altLang="de-DE" dirty="0" err="1"/>
              <a:t>Markdown</a:t>
            </a:r>
            <a:r>
              <a:rPr lang="de-DE" altLang="de-DE" dirty="0"/>
              <a:t> in eine .md Datei gespeichert werden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Merge</a:t>
            </a:r>
            <a:r>
              <a:rPr lang="de-DE" altLang="de-DE" dirty="0"/>
              <a:t>-Konflikte werden in der Übersicht angezeigt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CC8F638-DD05-BFB4-30B5-C5632874B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01" y="3645024"/>
            <a:ext cx="7812360" cy="197103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D896C511-FC20-F265-0355-4C471FEE1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5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6">
            <a:extLst>
              <a:ext uri="{FF2B5EF4-FFF2-40B4-BE49-F238E27FC236}">
                <a16:creationId xmlns:a16="http://schemas.microsoft.com/office/drawing/2014/main" id="{BC4BC2CC-AA18-345B-63ED-7D24CA6BD3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3682752" cy="706437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 </a:t>
            </a:r>
          </a:p>
        </p:txBody>
      </p:sp>
      <p:sp>
        <p:nvSpPr>
          <p:cNvPr id="3" name="Inhaltsplatzhalter 18">
            <a:extLst>
              <a:ext uri="{FF2B5EF4-FFF2-40B4-BE49-F238E27FC236}">
                <a16:creationId xmlns:a16="http://schemas.microsoft.com/office/drawing/2014/main" id="{722A59E8-4DC4-18C6-04BE-E59EF5F32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300"/>
              </a:spcBef>
              <a:buNone/>
            </a:pPr>
            <a:r>
              <a:rPr lang="de-DE" altLang="de-DE" b="1" dirty="0"/>
              <a:t>Inhalt</a:t>
            </a:r>
          </a:p>
          <a:p>
            <a:pPr>
              <a:spcBef>
                <a:spcPts val="300"/>
              </a:spcBef>
            </a:pPr>
            <a:r>
              <a:rPr lang="de-DE" altLang="de-DE" dirty="0"/>
              <a:t>Einführung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Was ist </a:t>
            </a:r>
            <a:r>
              <a:rPr lang="de-DE" altLang="de-DE" dirty="0" err="1"/>
              <a:t>GitLab</a:t>
            </a:r>
            <a:r>
              <a:rPr lang="de-DE" altLang="de-DE" dirty="0"/>
              <a:t>?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Git</a:t>
            </a:r>
            <a:r>
              <a:rPr lang="de-DE" altLang="de-DE" dirty="0"/>
              <a:t> vs.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/>
              <a:t>Versionen</a:t>
            </a:r>
          </a:p>
          <a:p>
            <a:pPr>
              <a:spcBef>
                <a:spcPts val="600"/>
              </a:spcBef>
            </a:pPr>
            <a:r>
              <a:rPr lang="de-DE" altLang="de-DE" dirty="0"/>
              <a:t>Live Demo</a:t>
            </a:r>
          </a:p>
          <a:p>
            <a:pPr lvl="1"/>
            <a:r>
              <a:rPr lang="de-DE" altLang="de-DE" dirty="0"/>
              <a:t>Projekte erstellen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Gruppen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Arbeiten im Projekt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Planing</a:t>
            </a:r>
            <a:r>
              <a:rPr lang="de-DE" altLang="de-DE" dirty="0"/>
              <a:t> Tools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Branches</a:t>
            </a:r>
            <a:r>
              <a:rPr lang="de-DE" altLang="de-DE" dirty="0"/>
              <a:t> und </a:t>
            </a:r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Requests</a:t>
            </a:r>
            <a:endParaRPr lang="de-DE" altLang="de-DE" dirty="0"/>
          </a:p>
          <a:p>
            <a:pPr>
              <a:spcBef>
                <a:spcPts val="300"/>
              </a:spcBef>
            </a:pPr>
            <a:r>
              <a:rPr lang="de-DE" altLang="de-DE" dirty="0"/>
              <a:t>Übung</a:t>
            </a:r>
          </a:p>
          <a:p>
            <a:pPr marL="0" indent="0">
              <a:buNone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990645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Auch bei </a:t>
            </a:r>
            <a:r>
              <a:rPr lang="de-DE" altLang="de-DE" dirty="0" err="1"/>
              <a:t>Merge-Requests</a:t>
            </a:r>
            <a:r>
              <a:rPr lang="de-DE" altLang="de-DE" dirty="0"/>
              <a:t> können, analog zu lokalen Konflikten, ebenfalls </a:t>
            </a:r>
            <a:r>
              <a:rPr lang="de-DE" altLang="de-DE" dirty="0" err="1"/>
              <a:t>Merge</a:t>
            </a:r>
            <a:r>
              <a:rPr lang="de-DE" altLang="de-DE" dirty="0"/>
              <a:t>-Konflikte auftreten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Kleinere Konflikte können über </a:t>
            </a:r>
            <a:r>
              <a:rPr lang="de-DE" altLang="de-DE" dirty="0" err="1"/>
              <a:t>GitLab</a:t>
            </a:r>
            <a:r>
              <a:rPr lang="de-DE" altLang="de-DE" dirty="0"/>
              <a:t> aufgelöst werden, größere müssen jedoch lokal behoben werden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340D709-BDCE-A76E-12D8-DE860DAF7D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532"/>
          <a:stretch/>
        </p:blipFill>
        <p:spPr>
          <a:xfrm>
            <a:off x="503548" y="2619544"/>
            <a:ext cx="8136904" cy="354576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D724168-6D36-EC03-DCA3-E50AD1CDD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897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/>
              <a:t>Übung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14465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1: Neues Projekt erstellen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(Optional) Es ist sinnvoll für Arbeiten mit </a:t>
            </a:r>
            <a:r>
              <a:rPr lang="de-DE" altLang="de-DE" dirty="0" err="1"/>
              <a:t>GitLab</a:t>
            </a:r>
            <a:r>
              <a:rPr lang="de-DE" altLang="de-DE" dirty="0"/>
              <a:t> einen SSH Key zu hinterlegen</a:t>
            </a:r>
          </a:p>
          <a:p>
            <a:pPr marL="857250" lvl="1" indent="-457200"/>
            <a:r>
              <a:rPr lang="de-DE" altLang="de-DE" dirty="0"/>
              <a:t>Anleitung aus </a:t>
            </a:r>
            <a:r>
              <a:rPr lang="de-DE" altLang="de-DE" dirty="0" err="1"/>
              <a:t>GitLab</a:t>
            </a:r>
            <a:r>
              <a:rPr lang="de-DE" altLang="de-DE" dirty="0"/>
              <a:t> nutzen</a:t>
            </a:r>
          </a:p>
          <a:p>
            <a:pPr marL="857250" lvl="1" indent="-457200"/>
            <a:r>
              <a:rPr lang="de-DE" altLang="de-DE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 unter:</a:t>
            </a:r>
            <a:br>
              <a:rPr lang="de-DE" altLang="de-DE" dirty="0">
                <a:solidFill>
                  <a:srgbClr val="FC0128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de-DE" altLang="de-DE" dirty="0">
                <a:solidFill>
                  <a:srgbClr val="FC0128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https://docs.gitlab.com/ee/user/ssh.html</a:t>
            </a: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Legen Sie ein neues privates Projekt </a:t>
            </a:r>
            <a:r>
              <a:rPr lang="de-DE" altLang="de-DE" dirty="0" err="1">
                <a:solidFill>
                  <a:srgbClr val="C00000"/>
                </a:solidFill>
              </a:rPr>
              <a:t>Playground</a:t>
            </a:r>
            <a:r>
              <a:rPr lang="de-DE" altLang="de-DE" dirty="0"/>
              <a:t> in Ihrem eigenen Bereich an, sodass nur Sie selbst Zugriff darauf haben. Achten Sie darauf, dass Sie das Repository mit einer Readme initialisieren, um dieses direkt klonen zu können.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Klonen Sie das Repository in ein lokales Verzeichnis auf Ihrem Rechner.</a:t>
            </a:r>
          </a:p>
          <a:p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1: Neues Projekt erstellen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de-DE" altLang="de-DE" dirty="0"/>
              <a:t> </a:t>
            </a:r>
          </a:p>
          <a:p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B4A9E2-CA71-5136-5431-73D93B816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93" y="1370920"/>
            <a:ext cx="7804414" cy="4620983"/>
          </a:xfrm>
          <a:prstGeom prst="rect">
            <a:avLst/>
          </a:prstGeom>
        </p:spPr>
      </p:pic>
      <p:sp>
        <p:nvSpPr>
          <p:cNvPr id="2" name="Pfeil: nach rechts 1">
            <a:extLst>
              <a:ext uri="{FF2B5EF4-FFF2-40B4-BE49-F238E27FC236}">
                <a16:creationId xmlns:a16="http://schemas.microsoft.com/office/drawing/2014/main" id="{F1049DCF-E285-82EE-2E4D-615F10F505F6}"/>
              </a:ext>
            </a:extLst>
          </p:cNvPr>
          <p:cNvSpPr/>
          <p:nvPr/>
        </p:nvSpPr>
        <p:spPr bwMode="auto">
          <a:xfrm rot="10800000">
            <a:off x="1619672" y="5487080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6676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1: Neues Projekt erstellen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altLang="de-DE" sz="1400" dirty="0">
                <a:latin typeface="Consolas" panose="020B0609020204030204" pitchFamily="49" charset="0"/>
              </a:rPr>
              <a:t>$ git clone </a:t>
            </a:r>
            <a:r>
              <a:rPr lang="en-US" altLang="de-DE" sz="1400" dirty="0" err="1">
                <a:latin typeface="Consolas" panose="020B0609020204030204" pitchFamily="49" charset="0"/>
              </a:rPr>
              <a:t>git@gitlab.com:Example_User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</a:t>
            </a:r>
            <a:r>
              <a:rPr lang="en-US" altLang="de-DE" sz="1400" dirty="0" err="1">
                <a:latin typeface="Consolas" panose="020B0609020204030204" pitchFamily="49" charset="0"/>
              </a:rPr>
              <a:t>playground.git</a:t>
            </a:r>
            <a:r>
              <a:rPr lang="en-US" altLang="de-DE" sz="1400" dirty="0">
                <a:latin typeface="Consolas" panose="020B0609020204030204" pitchFamily="49" charset="0"/>
              </a:rPr>
              <a:t> 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Cloning into 'playground'...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Enumerating objects: 3,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Counting objects: 100% (3/3),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Compressing objects: 100% (2/2),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Total 3 (delta 0), reused 0 (delta 0), pack-reused 0 (from 0)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Receiving objects: 100% (3/3), done.</a:t>
            </a:r>
            <a:endParaRPr lang="de-DE" altLang="de-DE" sz="1400" dirty="0">
              <a:latin typeface="Consolas" panose="020B0609020204030204" pitchFamily="49" charset="0"/>
            </a:endParaRPr>
          </a:p>
          <a:p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133344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Hinweis:</a:t>
            </a:r>
          </a:p>
          <a:p>
            <a:pPr marL="0" indent="0">
              <a:buNone/>
            </a:pPr>
            <a:r>
              <a:rPr lang="de-DE" altLang="de-DE" dirty="0"/>
              <a:t>Man kann grundsätzlich viele Änderungen am Projekt sowohl </a:t>
            </a:r>
            <a:r>
              <a:rPr lang="de-DE" altLang="de-DE" i="1" dirty="0"/>
              <a:t>lokal</a:t>
            </a:r>
            <a:r>
              <a:rPr lang="de-DE" altLang="de-DE" dirty="0"/>
              <a:t> als auch über die </a:t>
            </a:r>
            <a:r>
              <a:rPr lang="de-DE" altLang="de-DE" i="1" dirty="0" err="1"/>
              <a:t>GitLab</a:t>
            </a:r>
            <a:r>
              <a:rPr lang="de-DE" altLang="de-DE" i="1" dirty="0"/>
              <a:t> Weboberfläche </a:t>
            </a:r>
            <a:r>
              <a:rPr lang="de-DE" altLang="de-DE" dirty="0"/>
              <a:t>vornehmen. Für gewöhnlich bearbeitet man eher selten Dateien in der </a:t>
            </a:r>
            <a:r>
              <a:rPr lang="de-DE" altLang="de-DE" dirty="0" err="1"/>
              <a:t>GitLab</a:t>
            </a:r>
            <a:r>
              <a:rPr lang="de-DE" altLang="de-DE" dirty="0"/>
              <a:t> Weboberfläche, sondern nimmt Änderungen lokal in einer IDE vor und pusht diese danach ins Remote Repository.</a:t>
            </a:r>
          </a:p>
          <a:p>
            <a:pPr marL="0" indent="0">
              <a:buNone/>
            </a:pPr>
            <a:r>
              <a:rPr lang="de-DE" altLang="de-DE" dirty="0"/>
              <a:t>Um das Arbeiten mit mehreren Entwicklern im Projekt etwas nachzustellen, werden wir im Folgenden auch Änderungen über die Weboberfläche vornehmen, um damit Änderungen von anderen Entwicklern zu simulieren.</a:t>
            </a:r>
          </a:p>
          <a:p>
            <a:pPr marL="0" indent="0">
              <a:buNone/>
            </a:pPr>
            <a:r>
              <a:rPr lang="de-DE" altLang="de-DE" dirty="0"/>
              <a:t>Dadurch lassen sich verschiedene Szenarien erzeugen, deren Behandlung wir an unserem lokalen Repository üben werden.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175807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2: Erste Schritte im Repository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Navigieren Sie in einem Terminal in das neue geklonte Projekt auf Ihrem Rechner.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Mit dem Befehl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status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können Sie Ihren aktuellen Stand abfragen.</a:t>
            </a:r>
            <a:br>
              <a:rPr lang="de-DE" altLang="de-DE" dirty="0"/>
            </a:br>
            <a:r>
              <a:rPr lang="de-DE" altLang="de-DE" dirty="0"/>
              <a:t>Sie sollten sich auf dem Branch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befinden, der sich auf demselben Stand wie </a:t>
            </a:r>
            <a:r>
              <a:rPr lang="de-DE" altLang="de-DE" dirty="0" err="1">
                <a:solidFill>
                  <a:srgbClr val="C00000"/>
                </a:solidFill>
              </a:rPr>
              <a:t>origin</a:t>
            </a:r>
            <a:r>
              <a:rPr lang="de-DE" altLang="de-DE" dirty="0">
                <a:solidFill>
                  <a:srgbClr val="C00000"/>
                </a:solidFill>
              </a:rPr>
              <a:t>/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/>
              <a:t>befindet.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status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vergleicht nur den lokalen Remote Tracking Bereich mit Ihrem aktuellen Branch. Es gibt keinen Aufschluss darüber, ob remote neue Änderungen verfügbar sind.</a:t>
            </a:r>
            <a:br>
              <a:rPr lang="de-DE" altLang="de-DE" dirty="0"/>
            </a:br>
            <a:r>
              <a:rPr lang="de-DE" altLang="de-DE" dirty="0"/>
              <a:t>Nutzen Sie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fetch</a:t>
            </a:r>
            <a:r>
              <a:rPr lang="de-DE" altLang="de-DE" dirty="0"/>
              <a:t>, um ihren lokalen Remote Tracking Bereich mit dem </a:t>
            </a:r>
            <a:r>
              <a:rPr lang="de-DE" altLang="de-DE" dirty="0" err="1"/>
              <a:t>GitLab</a:t>
            </a:r>
            <a:r>
              <a:rPr lang="de-DE" altLang="de-DE" dirty="0"/>
              <a:t> Repository zu synchronisieren.</a:t>
            </a:r>
            <a:br>
              <a:rPr lang="de-DE" altLang="de-DE" dirty="0"/>
            </a:br>
            <a:r>
              <a:rPr lang="de-DE" altLang="de-DE" dirty="0"/>
              <a:t>Es sollten keine neuen Änderungen verfügbar sein.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7970342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2: Erste Schritte im Repository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de-DE" sz="1400" dirty="0">
                <a:latin typeface="Consolas" panose="020B0609020204030204" pitchFamily="49" charset="0"/>
              </a:rPr>
              <a:t>$ cd playground/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status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On branch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Your branch is up to date with 'origin/main'.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nothing to commit, working tree clean</a:t>
            </a:r>
          </a:p>
          <a:p>
            <a:pPr marL="457200" indent="-457200">
              <a:buFont typeface="+mj-lt"/>
              <a:buAutoNum type="arabicPeriod"/>
            </a:pPr>
            <a:endParaRPr lang="en-US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de-DE" sz="1400" dirty="0">
                <a:latin typeface="Consolas" panose="020B0609020204030204" pitchFamily="49" charset="0"/>
              </a:rPr>
              <a:t>$ git fetch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8405839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3: Erste Datei hinzufügen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Legen Sie eine Datei </a:t>
            </a:r>
            <a:r>
              <a:rPr lang="de-DE" altLang="de-DE" dirty="0">
                <a:solidFill>
                  <a:srgbClr val="C00000"/>
                </a:solidFill>
              </a:rPr>
              <a:t>random_numbers.sh </a:t>
            </a:r>
            <a:r>
              <a:rPr lang="de-DE" altLang="de-DE" dirty="0"/>
              <a:t>an und füllen Sie diese mit dem folgenden Inhalt</a:t>
            </a:r>
          </a:p>
          <a:p>
            <a:pPr marL="444500" lvl="1" indent="0">
              <a:spcBef>
                <a:spcPts val="0"/>
              </a:spcBef>
              <a:buNone/>
            </a:pPr>
            <a:br>
              <a:rPr lang="de-DE" altLang="de-DE" dirty="0">
                <a:latin typeface="Consolas" panose="020B0609020204030204" pitchFamily="49" charset="0"/>
              </a:rPr>
            </a:br>
            <a:r>
              <a:rPr lang="de-DE" altLang="de-DE" dirty="0">
                <a:latin typeface="Consolas" panose="020B0609020204030204" pitchFamily="49" charset="0"/>
              </a:rPr>
              <a:t>#!/bin/bash</a:t>
            </a:r>
          </a:p>
          <a:p>
            <a:pPr marL="444500" lvl="1" indent="0">
              <a:spcBef>
                <a:spcPts val="0"/>
              </a:spcBef>
              <a:buNone/>
            </a:pPr>
            <a:endParaRPr lang="de-DE" altLang="de-DE" dirty="0">
              <a:latin typeface="Consolas" panose="020B0609020204030204" pitchFamily="49" charset="0"/>
            </a:endParaRPr>
          </a:p>
          <a:p>
            <a:pPr marL="444500" lvl="1" indent="0">
              <a:spcBef>
                <a:spcPts val="0"/>
              </a:spcBef>
              <a:buNone/>
            </a:pPr>
            <a:r>
              <a:rPr lang="de-DE" altLang="de-DE" dirty="0" err="1">
                <a:latin typeface="Consolas" panose="020B0609020204030204" pitchFamily="49" charset="0"/>
              </a:rPr>
              <a:t>random_number</a:t>
            </a:r>
            <a:r>
              <a:rPr lang="de-DE" altLang="de-DE" dirty="0">
                <a:latin typeface="Consolas" panose="020B0609020204030204" pitchFamily="49" charset="0"/>
              </a:rPr>
              <a:t>=$(( RANDOM % 10 + 1 ))</a:t>
            </a:r>
          </a:p>
          <a:p>
            <a:pPr marL="444500" lvl="1" indent="0">
              <a:spcBef>
                <a:spcPts val="0"/>
              </a:spcBef>
              <a:buNone/>
            </a:pPr>
            <a:endParaRPr lang="de-DE" altLang="de-DE" dirty="0">
              <a:latin typeface="Consolas" panose="020B0609020204030204" pitchFamily="49" charset="0"/>
            </a:endParaRPr>
          </a:p>
          <a:p>
            <a:pPr marL="444500" lvl="1" indent="0">
              <a:spcBef>
                <a:spcPts val="0"/>
              </a:spcBef>
              <a:buNone/>
            </a:pPr>
            <a:r>
              <a:rPr lang="de-DE" altLang="de-DE" dirty="0" err="1">
                <a:latin typeface="Consolas" panose="020B0609020204030204" pitchFamily="49" charset="0"/>
              </a:rPr>
              <a:t>if</a:t>
            </a:r>
            <a:r>
              <a:rPr lang="de-DE" altLang="de-DE" dirty="0">
                <a:latin typeface="Consolas" panose="020B0609020204030204" pitchFamily="49" charset="0"/>
              </a:rPr>
              <a:t> [ $</a:t>
            </a:r>
            <a:r>
              <a:rPr lang="de-DE" altLang="de-DE" dirty="0" err="1">
                <a:latin typeface="Consolas" panose="020B0609020204030204" pitchFamily="49" charset="0"/>
              </a:rPr>
              <a:t>random_number</a:t>
            </a:r>
            <a:r>
              <a:rPr lang="de-DE" altLang="de-DE" dirty="0">
                <a:latin typeface="Consolas" panose="020B0609020204030204" pitchFamily="49" charset="0"/>
              </a:rPr>
              <a:t> -</a:t>
            </a:r>
            <a:r>
              <a:rPr lang="de-DE" altLang="de-DE" dirty="0" err="1">
                <a:latin typeface="Consolas" panose="020B0609020204030204" pitchFamily="49" charset="0"/>
              </a:rPr>
              <a:t>lt</a:t>
            </a:r>
            <a:r>
              <a:rPr lang="de-DE" altLang="de-DE" dirty="0">
                <a:latin typeface="Consolas" panose="020B0609020204030204" pitchFamily="49" charset="0"/>
              </a:rPr>
              <a:t> 11 ]; </a:t>
            </a:r>
            <a:r>
              <a:rPr lang="de-DE" altLang="de-DE" dirty="0" err="1">
                <a:latin typeface="Consolas" panose="020B0609020204030204" pitchFamily="49" charset="0"/>
              </a:rPr>
              <a:t>then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</a:p>
          <a:p>
            <a:pPr marL="444500" lvl="1" indent="0">
              <a:spcBef>
                <a:spcPts val="0"/>
              </a:spcBef>
              <a:buNone/>
            </a:pPr>
            <a:r>
              <a:rPr lang="de-DE" altLang="de-DE" dirty="0">
                <a:latin typeface="Consolas" panose="020B0609020204030204" pitchFamily="49" charset="0"/>
              </a:rPr>
              <a:t>    echo </a:t>
            </a:r>
            <a:r>
              <a:rPr lang="en-US" altLang="de-DE" dirty="0">
                <a:latin typeface="Consolas" panose="020B0609020204030204" pitchFamily="49" charset="0"/>
              </a:rPr>
              <a:t>"</a:t>
            </a:r>
            <a:r>
              <a:rPr lang="de-DE" altLang="de-DE" dirty="0" err="1">
                <a:latin typeface="Consolas" panose="020B0609020204030204" pitchFamily="49" charset="0"/>
              </a:rPr>
              <a:t>Number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is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less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than</a:t>
            </a:r>
            <a:r>
              <a:rPr lang="de-DE" altLang="de-DE" dirty="0">
                <a:latin typeface="Consolas" panose="020B0609020204030204" pitchFamily="49" charset="0"/>
              </a:rPr>
              <a:t> 11</a:t>
            </a:r>
            <a:r>
              <a:rPr lang="en-US" altLang="de-DE" dirty="0">
                <a:latin typeface="Consolas" panose="020B0609020204030204" pitchFamily="49" charset="0"/>
              </a:rPr>
              <a:t>"</a:t>
            </a:r>
            <a:endParaRPr lang="de-DE" altLang="de-DE" dirty="0">
              <a:latin typeface="Consolas" panose="020B0609020204030204" pitchFamily="49" charset="0"/>
            </a:endParaRPr>
          </a:p>
          <a:p>
            <a:pPr marL="444500" lvl="1" indent="0">
              <a:spcBef>
                <a:spcPts val="0"/>
              </a:spcBef>
              <a:buNone/>
            </a:pPr>
            <a:r>
              <a:rPr lang="de-DE" altLang="de-DE" dirty="0" err="1">
                <a:latin typeface="Consolas" panose="020B0609020204030204" pitchFamily="49" charset="0"/>
              </a:rPr>
              <a:t>fi</a:t>
            </a:r>
            <a:br>
              <a:rPr lang="de-DE" altLang="de-DE" dirty="0">
                <a:latin typeface="Consolas" panose="020B0609020204030204" pitchFamily="49" charset="0"/>
              </a:rPr>
            </a:br>
            <a:endParaRPr lang="de-DE" altLang="de-DE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auf dem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Pushen Sie Ihre Änderungen ins Remote Repository. Vergewissern Sie sich über die Web-GUI, dass Ihr Push erfolgreich war.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9126433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3: Erste Datei hinzufügen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nano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endParaRPr lang="de-DE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de-DE" sz="1400" dirty="0">
                <a:latin typeface="Consolas" panose="020B0609020204030204" pitchFamily="49" charset="0"/>
              </a:rPr>
              <a:t>$ git add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commit -m "Add random_numbers.sh"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[main f7a7699] Add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1 file changed, 7 insertions(+)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create mode 100644 random_numbers.sh 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endParaRPr lang="en-US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push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Enumerating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4,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Counting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(4/4),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Delta </a:t>
            </a:r>
            <a:r>
              <a:rPr lang="de-DE" altLang="de-DE" sz="1400" dirty="0" err="1">
                <a:latin typeface="Consolas" panose="020B0609020204030204" pitchFamily="49" charset="0"/>
              </a:rPr>
              <a:t>compression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using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up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16 </a:t>
            </a:r>
            <a:r>
              <a:rPr lang="de-DE" altLang="de-DE" sz="1400" dirty="0" err="1">
                <a:latin typeface="Consolas" panose="020B0609020204030204" pitchFamily="49" charset="0"/>
              </a:rPr>
              <a:t>threads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Compressing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(3/3),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Writing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(3/3), 415 </a:t>
            </a:r>
            <a:r>
              <a:rPr lang="de-DE" altLang="de-DE" sz="1400" dirty="0" err="1">
                <a:latin typeface="Consolas" panose="020B0609020204030204" pitchFamily="49" charset="0"/>
              </a:rPr>
              <a:t>bytes</a:t>
            </a:r>
            <a:r>
              <a:rPr lang="de-DE" altLang="de-DE" sz="1400" dirty="0">
                <a:latin typeface="Consolas" panose="020B0609020204030204" pitchFamily="49" charset="0"/>
              </a:rPr>
              <a:t> | 415.00 </a:t>
            </a:r>
            <a:r>
              <a:rPr lang="de-DE" altLang="de-DE" sz="1400" dirty="0" err="1">
                <a:latin typeface="Consolas" panose="020B0609020204030204" pitchFamily="49" charset="0"/>
              </a:rPr>
              <a:t>KiB</a:t>
            </a:r>
            <a:r>
              <a:rPr lang="de-DE" altLang="de-DE" sz="1400" dirty="0">
                <a:latin typeface="Consolas" panose="020B0609020204030204" pitchFamily="49" charset="0"/>
              </a:rPr>
              <a:t>/s,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Total 3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0), 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0), pack-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playground.git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bb2df46..f7a7699 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 -&gt;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857687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Was ist </a:t>
            </a:r>
            <a:r>
              <a:rPr lang="de-DE" altLang="de-DE" b="1" dirty="0" err="1"/>
              <a:t>GitLab</a:t>
            </a:r>
            <a:r>
              <a:rPr lang="de-DE" altLang="de-DE" b="1" dirty="0"/>
              <a:t>?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2011 von Dimitri </a:t>
            </a:r>
            <a:r>
              <a:rPr lang="de-DE" altLang="de-DE" dirty="0" err="1"/>
              <a:t>Saparoschez</a:t>
            </a:r>
            <a:r>
              <a:rPr lang="de-DE" altLang="de-DE" dirty="0"/>
              <a:t> </a:t>
            </a:r>
            <a:br>
              <a:rPr lang="de-DE" altLang="de-DE" dirty="0"/>
            </a:br>
            <a:r>
              <a:rPr lang="de-DE" altLang="de-DE" dirty="0"/>
              <a:t>und Valery </a:t>
            </a:r>
            <a:r>
              <a:rPr lang="de-DE" altLang="de-DE" dirty="0" err="1"/>
              <a:t>Sizov</a:t>
            </a:r>
            <a:r>
              <a:rPr lang="de-DE" altLang="de-DE" dirty="0"/>
              <a:t> entwickelt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Service zur Softwareentwicklung </a:t>
            </a:r>
            <a:br>
              <a:rPr lang="de-DE" altLang="de-DE" dirty="0"/>
            </a:br>
            <a:r>
              <a:rPr lang="de-DE" altLang="de-DE" dirty="0"/>
              <a:t>und Versionsverwaltung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Hosting von </a:t>
            </a:r>
            <a:r>
              <a:rPr lang="de-DE" altLang="de-DE" dirty="0" err="1"/>
              <a:t>Git</a:t>
            </a:r>
            <a:r>
              <a:rPr lang="de-DE" altLang="de-DE" dirty="0"/>
              <a:t> Remote </a:t>
            </a:r>
            <a:r>
              <a:rPr lang="de-DE" altLang="de-DE" dirty="0" err="1"/>
              <a:t>Repositories</a:t>
            </a:r>
            <a:r>
              <a:rPr lang="de-DE" altLang="de-DE" dirty="0"/>
              <a:t> </a:t>
            </a:r>
            <a:br>
              <a:rPr lang="de-DE" altLang="de-DE" dirty="0"/>
            </a:br>
            <a:r>
              <a:rPr lang="de-DE" altLang="de-DE" dirty="0"/>
              <a:t>als Projekte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Zusätzliche Funktionen: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</a:t>
            </a:r>
            <a:r>
              <a:rPr lang="de-DE" altLang="de-DE" dirty="0"/>
              <a:t> Tracking: Verwaltung/Verfolgung von Aufgaben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Dokumentation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CI/CD (</a:t>
            </a:r>
            <a:r>
              <a:rPr lang="de-DE" altLang="de-DE" dirty="0" err="1"/>
              <a:t>Continuous</a:t>
            </a:r>
            <a:r>
              <a:rPr lang="de-DE" altLang="de-DE" dirty="0"/>
              <a:t> Integration/</a:t>
            </a:r>
            <a:r>
              <a:rPr lang="de-DE" altLang="de-DE" dirty="0" err="1"/>
              <a:t>Continuous</a:t>
            </a:r>
            <a:r>
              <a:rPr lang="de-DE" altLang="de-DE" dirty="0"/>
              <a:t> </a:t>
            </a:r>
            <a:r>
              <a:rPr lang="de-DE" altLang="de-DE" dirty="0" err="1"/>
              <a:t>Deployment</a:t>
            </a:r>
            <a:r>
              <a:rPr lang="de-DE" altLang="de-DE" dirty="0"/>
              <a:t>)</a:t>
            </a:r>
          </a:p>
          <a:p>
            <a:pPr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C5E0A4-48A3-DB09-6C6F-41D8657E4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1772816"/>
            <a:ext cx="2805881" cy="61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4: </a:t>
            </a:r>
            <a:r>
              <a:rPr lang="de-DE" altLang="de-DE" b="1" dirty="0" err="1"/>
              <a:t>Issue</a:t>
            </a:r>
            <a:r>
              <a:rPr lang="de-DE" altLang="de-DE" b="1" dirty="0"/>
              <a:t> erstellen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Über das </a:t>
            </a:r>
            <a:r>
              <a:rPr lang="de-DE" altLang="de-DE" dirty="0" err="1"/>
              <a:t>Issue</a:t>
            </a:r>
            <a:r>
              <a:rPr lang="de-DE" altLang="de-DE" dirty="0"/>
              <a:t> Board in </a:t>
            </a:r>
            <a:r>
              <a:rPr lang="de-DE" altLang="de-DE" dirty="0" err="1"/>
              <a:t>GitLab</a:t>
            </a:r>
            <a:r>
              <a:rPr lang="de-DE" altLang="de-DE" dirty="0"/>
              <a:t> können Aufgaben definiert und an bestimmte Personen zugewiesen werden.</a:t>
            </a:r>
            <a:br>
              <a:rPr lang="de-DE" altLang="de-DE" dirty="0"/>
            </a:br>
            <a:r>
              <a:rPr lang="de-DE" altLang="de-DE" dirty="0"/>
              <a:t>Legen Sie im </a:t>
            </a:r>
            <a:r>
              <a:rPr lang="de-DE" altLang="de-DE" dirty="0" err="1"/>
              <a:t>Issue</a:t>
            </a:r>
            <a:r>
              <a:rPr lang="de-DE" altLang="de-DE" dirty="0"/>
              <a:t> Board ein neues </a:t>
            </a:r>
            <a:r>
              <a:rPr lang="de-DE" altLang="de-DE" dirty="0" err="1"/>
              <a:t>Issue</a:t>
            </a:r>
            <a:r>
              <a:rPr lang="de-DE" altLang="de-DE" dirty="0"/>
              <a:t> </a:t>
            </a:r>
            <a:r>
              <a:rPr lang="de-DE" altLang="de-DE" dirty="0">
                <a:solidFill>
                  <a:srgbClr val="C00000"/>
                </a:solidFill>
              </a:rPr>
              <a:t>Add </a:t>
            </a:r>
            <a:r>
              <a:rPr lang="de-DE" altLang="de-DE" dirty="0" err="1">
                <a:solidFill>
                  <a:srgbClr val="C00000"/>
                </a:solidFill>
              </a:rPr>
              <a:t>output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if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number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greater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than</a:t>
            </a:r>
            <a:r>
              <a:rPr lang="de-DE" altLang="de-DE" dirty="0">
                <a:solidFill>
                  <a:srgbClr val="C00000"/>
                </a:solidFill>
              </a:rPr>
              <a:t> 5</a:t>
            </a:r>
            <a:r>
              <a:rPr lang="de-DE" altLang="de-DE" dirty="0"/>
              <a:t> an. </a:t>
            </a:r>
            <a:br>
              <a:rPr lang="de-DE" altLang="de-DE" dirty="0"/>
            </a:br>
            <a:r>
              <a:rPr lang="de-DE" altLang="de-DE" dirty="0"/>
              <a:t>Diese Aufgabe sollen Sie nun übernehmen, tragen Sie sich daher als </a:t>
            </a:r>
            <a:r>
              <a:rPr lang="de-DE" altLang="de-DE" dirty="0" err="1"/>
              <a:t>Assignee</a:t>
            </a:r>
            <a:r>
              <a:rPr lang="de-DE" altLang="de-DE" dirty="0"/>
              <a:t> ein.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 err="1"/>
              <a:t>GitLab</a:t>
            </a:r>
            <a:r>
              <a:rPr lang="de-DE" altLang="de-DE" dirty="0"/>
              <a:t> bietet die Möglichkeit, aus </a:t>
            </a:r>
            <a:r>
              <a:rPr lang="de-DE" altLang="de-DE" dirty="0" err="1"/>
              <a:t>Issues</a:t>
            </a:r>
            <a:r>
              <a:rPr lang="de-DE" altLang="de-DE" dirty="0"/>
              <a:t> direkt </a:t>
            </a:r>
            <a:r>
              <a:rPr lang="de-DE" altLang="de-DE" dirty="0" err="1"/>
              <a:t>Merge-Requests</a:t>
            </a:r>
            <a:r>
              <a:rPr lang="de-DE" altLang="de-DE" dirty="0"/>
              <a:t> und </a:t>
            </a:r>
            <a:r>
              <a:rPr lang="de-DE" altLang="de-DE" dirty="0" err="1"/>
              <a:t>Branches</a:t>
            </a:r>
            <a:r>
              <a:rPr lang="de-DE" altLang="de-DE" dirty="0"/>
              <a:t> zu erstellen. </a:t>
            </a:r>
            <a:br>
              <a:rPr lang="de-DE" altLang="de-DE" dirty="0"/>
            </a:br>
            <a:r>
              <a:rPr lang="de-DE" altLang="de-DE" dirty="0"/>
              <a:t>Klicken Sie auf das Dropdown beim Button „Create </a:t>
            </a:r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</a:t>
            </a:r>
            <a:r>
              <a:rPr lang="de-DE" altLang="de-DE" dirty="0"/>
              <a:t> and </a:t>
            </a:r>
            <a:r>
              <a:rPr lang="de-DE" altLang="de-DE" dirty="0" err="1"/>
              <a:t>branch</a:t>
            </a:r>
            <a:r>
              <a:rPr lang="de-DE" altLang="de-DE" dirty="0"/>
              <a:t>“ und wählen Sie nur „Create </a:t>
            </a:r>
            <a:r>
              <a:rPr lang="de-DE" altLang="de-DE" dirty="0" err="1"/>
              <a:t>branch</a:t>
            </a:r>
            <a:r>
              <a:rPr lang="de-DE" altLang="de-DE" dirty="0"/>
              <a:t>“ aus.</a:t>
            </a:r>
            <a:br>
              <a:rPr lang="de-DE" altLang="de-DE" dirty="0"/>
            </a:br>
            <a:r>
              <a:rPr lang="de-DE" altLang="de-DE" dirty="0"/>
              <a:t>Erstellen Sie nun eine Branch, um die Änderungen für das Feature vorzunehmen.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1589884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4: </a:t>
            </a:r>
            <a:r>
              <a:rPr lang="de-DE" altLang="de-DE" b="1" dirty="0" err="1"/>
              <a:t>Issue</a:t>
            </a:r>
            <a:r>
              <a:rPr lang="de-DE" altLang="de-DE" b="1" dirty="0"/>
              <a:t> erstellen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2F4D44F-047D-8EF8-F993-5441008F7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03851"/>
            <a:ext cx="7668344" cy="497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148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4: </a:t>
            </a:r>
            <a:r>
              <a:rPr lang="de-DE" altLang="de-DE" b="1" dirty="0" err="1"/>
              <a:t>Issue</a:t>
            </a:r>
            <a:r>
              <a:rPr lang="de-DE" altLang="de-DE" b="1" dirty="0"/>
              <a:t> erstellen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B84359E-C7E9-413D-BE1A-3D08D242E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241" y="1340768"/>
            <a:ext cx="5991518" cy="50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0497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5: Lokale Änderungen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Führen Sie in Ihrem lokalen Repository den Befehl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status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sowie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branch</a:t>
            </a:r>
            <a:r>
              <a:rPr lang="de-DE" altLang="de-DE" dirty="0">
                <a:latin typeface="Consolas" panose="020B0609020204030204" pitchFamily="49" charset="0"/>
              </a:rPr>
              <a:t> -a </a:t>
            </a:r>
            <a:r>
              <a:rPr lang="de-DE" altLang="de-DE" dirty="0"/>
              <a:t>aus. </a:t>
            </a:r>
            <a:br>
              <a:rPr lang="de-DE" altLang="de-DE" dirty="0"/>
            </a:br>
            <a:r>
              <a:rPr lang="de-DE" altLang="de-DE" dirty="0"/>
              <a:t>Ihnen sollte der neu angelegte Branch aus </a:t>
            </a:r>
            <a:r>
              <a:rPr lang="de-DE" altLang="de-DE" dirty="0" err="1"/>
              <a:t>GitLab</a:t>
            </a:r>
            <a:r>
              <a:rPr lang="de-DE" altLang="de-DE" dirty="0"/>
              <a:t> </a:t>
            </a:r>
            <a:r>
              <a:rPr lang="de-DE" altLang="de-DE" u="sng" dirty="0"/>
              <a:t>nicht</a:t>
            </a:r>
            <a:r>
              <a:rPr lang="de-DE" altLang="de-DE" dirty="0"/>
              <a:t> angezeigt werden, da Sie diesen erst vom Remote abrufen müssen.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 err="1"/>
              <a:t>Fetchen</a:t>
            </a:r>
            <a:r>
              <a:rPr lang="de-DE" altLang="de-DE" dirty="0"/>
              <a:t> Sie alle Änderungen vom Remote. </a:t>
            </a:r>
            <a:br>
              <a:rPr lang="de-DE" altLang="de-DE" dirty="0"/>
            </a:b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branch</a:t>
            </a:r>
            <a:r>
              <a:rPr lang="de-DE" altLang="de-DE" dirty="0">
                <a:latin typeface="Consolas" panose="020B0609020204030204" pitchFamily="49" charset="0"/>
              </a:rPr>
              <a:t> -a </a:t>
            </a:r>
            <a:r>
              <a:rPr lang="de-DE" altLang="de-DE" dirty="0"/>
              <a:t>sollte nun den neuen Branch anzeigen.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Wechseln Sie in den Feature Branch.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Öffnen Sie die </a:t>
            </a:r>
            <a:r>
              <a:rPr lang="de-DE" altLang="de-DE" dirty="0">
                <a:solidFill>
                  <a:srgbClr val="C00000"/>
                </a:solidFill>
              </a:rPr>
              <a:t>random_numbers.sh </a:t>
            </a:r>
            <a:r>
              <a:rPr lang="de-DE" altLang="de-DE" dirty="0"/>
              <a:t>Datei und nehmen Sie die geforderten Änderungen vor, indem Sie die Datei um ein weiteres </a:t>
            </a:r>
            <a:r>
              <a:rPr lang="de-DE" altLang="de-DE" i="1" dirty="0" err="1"/>
              <a:t>if</a:t>
            </a:r>
            <a:r>
              <a:rPr lang="de-DE" altLang="de-DE" i="1" dirty="0"/>
              <a:t>-Statement</a:t>
            </a:r>
            <a:r>
              <a:rPr lang="de-DE" altLang="de-DE" dirty="0"/>
              <a:t> ergänzen, indem geprüft wird, ob die Zahl größer als 5 ist.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und pushen Sie diese ins Repository.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75964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5: Lokale Änderungen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de-DE" sz="1400" dirty="0">
                <a:latin typeface="Consolas" panose="020B0609020204030204" pitchFamily="49" charset="0"/>
              </a:rPr>
              <a:t>$ git status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On branch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Your branch is up to date with 'origin/main'.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nothing to commit, working tree clean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branch -a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*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remotes/origin/HEAD -&gt; origin/main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remotes/origin/main 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endParaRPr lang="en-US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de-DE" sz="1400" dirty="0">
                <a:latin typeface="Consolas" panose="020B0609020204030204" pitchFamily="49" charset="0"/>
              </a:rPr>
              <a:t>$ git fetch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From </a:t>
            </a:r>
            <a:r>
              <a:rPr lang="en-US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/playground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* [new branch]      1-add-output-if-number-greater-than-5 -&gt; origin/1-add-output-if-number-greater-than-5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branch -a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*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remotes/origin/1-add-output-if-number-greater-than-5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remotes/origin/HEAD -&gt; origin/main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remotes/origin/main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832952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5: Lokale Änderungen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altLang="de-DE" sz="1400" dirty="0">
                <a:latin typeface="Consolas" panose="020B0609020204030204" pitchFamily="49" charset="0"/>
              </a:rPr>
              <a:t>$ git checkout 1-add-output-if-number-greater-than-5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Branch '1-add-output-if-number-greater-than-5' set up to track remote branch '1-add-output-if-number-greater-than-5' from 'origin'.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Switched to a new branch '1-add-output-if-number-greater-than-5'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endParaRPr lang="de-DE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en-US" altLang="de-DE" sz="1400" dirty="0">
                <a:latin typeface="Consolas" panose="020B0609020204030204" pitchFamily="49" charset="0"/>
              </a:rPr>
              <a:t>$ nano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cat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#!/bin/bash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=$(( RANDOM % 10 + 1 ))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if [ $</a:t>
            </a: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 -</a:t>
            </a:r>
            <a:r>
              <a:rPr lang="en-US" altLang="de-DE" sz="1400" dirty="0" err="1">
                <a:latin typeface="Consolas" panose="020B0609020204030204" pitchFamily="49" charset="0"/>
              </a:rPr>
              <a:t>lt</a:t>
            </a:r>
            <a:r>
              <a:rPr lang="en-US" altLang="de-DE" sz="1400" dirty="0">
                <a:latin typeface="Consolas" panose="020B0609020204030204" pitchFamily="49" charset="0"/>
              </a:rPr>
              <a:t> 11 ]; then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 echo "Number is less than 11"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fi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if [ $</a:t>
            </a: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 -</a:t>
            </a:r>
            <a:r>
              <a:rPr lang="en-US" altLang="de-DE" sz="1400" dirty="0" err="1">
                <a:latin typeface="Consolas" panose="020B0609020204030204" pitchFamily="49" charset="0"/>
              </a:rPr>
              <a:t>gt</a:t>
            </a:r>
            <a:r>
              <a:rPr lang="en-US" altLang="de-DE" sz="1400" dirty="0">
                <a:latin typeface="Consolas" panose="020B0609020204030204" pitchFamily="49" charset="0"/>
              </a:rPr>
              <a:t> 11 ]; then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 echo "Number is greater than 5"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fi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8541546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5: Lokale Änderungen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altLang="de-DE" sz="1400" dirty="0">
                <a:latin typeface="Consolas" panose="020B0609020204030204" pitchFamily="49" charset="0"/>
              </a:rPr>
              <a:t>$ git add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commit -m "Add output if greater 5"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[1-add-output-if-number-greater-than-5 be535e7] Add output if greater 5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1 file changed, 3 insertions(+)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push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Enumerating objects: 5,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Counting objects: 100% (5/5),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Delta compression using up to 16 threads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Compressing objects: 100% (3/3),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Writing objects: 100% (3/3), 433 bytes | 433.00 KiB/s,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Total 3 (delta 0), reused 0 (delta 0), pack-reused 0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To create a merge request for 1-add-output-if-number-greater-than-5, visit: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  https://gitlab.com/Example_User/playground/-/merge_requests/new?merge_request%5Bsource_branch%5D=1-add-output-if-number-greater-than-5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To </a:t>
            </a:r>
            <a:r>
              <a:rPr lang="en-US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</a:t>
            </a:r>
            <a:r>
              <a:rPr lang="en-US" altLang="de-DE" sz="1400" dirty="0" err="1">
                <a:latin typeface="Consolas" panose="020B0609020204030204" pitchFamily="49" charset="0"/>
              </a:rPr>
              <a:t>playground.git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f7a7699..be535e7  1-add-output-if-number-greater-than-5 -&gt; 1-add-output-if-number-greater-than-5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1282255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0" indent="0">
              <a:buNone/>
            </a:pPr>
            <a:r>
              <a:rPr lang="de-DE" altLang="de-DE" dirty="0"/>
              <a:t>Nun wollen wir unsere Änderungen des Features in den </a:t>
            </a:r>
            <a:r>
              <a:rPr lang="de-DE" altLang="de-DE" dirty="0" err="1"/>
              <a:t>main</a:t>
            </a:r>
            <a:r>
              <a:rPr lang="de-DE" altLang="de-DE" dirty="0"/>
              <a:t> Branch übernehmen. Lokal würde man den Feature Branch in den </a:t>
            </a:r>
            <a:r>
              <a:rPr lang="de-DE" altLang="de-DE" dirty="0" err="1"/>
              <a:t>main</a:t>
            </a:r>
            <a:r>
              <a:rPr lang="de-DE" altLang="de-DE" dirty="0"/>
              <a:t> Branch </a:t>
            </a:r>
            <a:r>
              <a:rPr lang="de-DE" altLang="de-DE" dirty="0" err="1"/>
              <a:t>mergen</a:t>
            </a:r>
            <a:r>
              <a:rPr lang="de-DE" altLang="de-DE" dirty="0"/>
              <a:t>. Der Ablauf bei </a:t>
            </a:r>
            <a:r>
              <a:rPr lang="de-DE" altLang="de-DE" dirty="0" err="1"/>
              <a:t>GitLab</a:t>
            </a:r>
            <a:r>
              <a:rPr lang="de-DE" altLang="de-DE" dirty="0"/>
              <a:t> ist funktional sehr ähnlich, erweitert jedoch das reine </a:t>
            </a:r>
            <a:r>
              <a:rPr lang="de-DE" altLang="de-DE" dirty="0" err="1"/>
              <a:t>Merging</a:t>
            </a:r>
            <a:r>
              <a:rPr lang="de-DE" altLang="de-DE" dirty="0"/>
              <a:t> um einige Aspekte.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Navigieren Sie über die Sidebar in der </a:t>
            </a:r>
            <a:r>
              <a:rPr lang="de-DE" altLang="de-DE" dirty="0" err="1"/>
              <a:t>GitLab</a:t>
            </a:r>
            <a:r>
              <a:rPr lang="de-DE" altLang="de-DE" dirty="0"/>
              <a:t> Web-GUI auf den Punkt </a:t>
            </a:r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Requests</a:t>
            </a:r>
            <a:r>
              <a:rPr lang="de-DE" altLang="de-DE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Erstellen Sie einen neuen </a:t>
            </a:r>
            <a:r>
              <a:rPr lang="de-DE" altLang="de-DE" dirty="0" err="1"/>
              <a:t>Merge</a:t>
            </a:r>
            <a:r>
              <a:rPr lang="de-DE" altLang="de-DE" dirty="0"/>
              <a:t>-Request, um Ihren Feature Branch in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zu </a:t>
            </a:r>
            <a:r>
              <a:rPr lang="de-DE" altLang="de-DE" dirty="0" err="1"/>
              <a:t>mergen</a:t>
            </a:r>
            <a:r>
              <a:rPr lang="de-DE" altLang="de-DE" dirty="0"/>
              <a:t>. </a:t>
            </a:r>
            <a:br>
              <a:rPr lang="de-DE" altLang="de-DE" dirty="0"/>
            </a:br>
            <a:r>
              <a:rPr lang="de-DE" altLang="de-DE" dirty="0"/>
              <a:t>Weisen Sie sich als </a:t>
            </a:r>
            <a:r>
              <a:rPr lang="de-DE" altLang="de-DE" dirty="0" err="1"/>
              <a:t>Assignee</a:t>
            </a:r>
            <a:r>
              <a:rPr lang="de-DE" altLang="de-DE" dirty="0"/>
              <a:t> und Reviewer zu (normalerweise würde man logischerweise jemand anderen als Reviewer eintragen).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Im </a:t>
            </a:r>
            <a:r>
              <a:rPr lang="de-DE" altLang="de-DE" dirty="0" err="1"/>
              <a:t>Merge</a:t>
            </a:r>
            <a:r>
              <a:rPr lang="de-DE" altLang="de-DE" dirty="0"/>
              <a:t>-Request haben Sie oben die Option, sich </a:t>
            </a:r>
            <a:r>
              <a:rPr lang="de-DE" altLang="de-DE" dirty="0" err="1"/>
              <a:t>Commits</a:t>
            </a:r>
            <a:r>
              <a:rPr lang="de-DE" altLang="de-DE" dirty="0"/>
              <a:t> und </a:t>
            </a:r>
            <a:r>
              <a:rPr lang="de-DE" altLang="de-DE" dirty="0" err="1"/>
              <a:t>Changes</a:t>
            </a:r>
            <a:r>
              <a:rPr lang="de-DE" altLang="de-DE" dirty="0"/>
              <a:t> anzuschauen. Reviewen Sie Ihre Änderungen und </a:t>
            </a:r>
            <a:r>
              <a:rPr lang="de-DE" altLang="de-DE" dirty="0" err="1"/>
              <a:t>approven</a:t>
            </a:r>
            <a:r>
              <a:rPr lang="de-DE" altLang="de-DE" dirty="0"/>
              <a:t> Sie den </a:t>
            </a:r>
            <a:r>
              <a:rPr lang="de-DE" altLang="de-DE" dirty="0" err="1"/>
              <a:t>Merge</a:t>
            </a:r>
            <a:r>
              <a:rPr lang="de-DE" altLang="de-DE" dirty="0"/>
              <a:t>-Request.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58506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  <a:endParaRPr lang="de-DE" altLang="de-DE" dirty="0"/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 err="1"/>
              <a:t>Mergen</a:t>
            </a:r>
            <a:r>
              <a:rPr lang="de-DE" altLang="de-DE" dirty="0"/>
              <a:t> Sie nun den </a:t>
            </a:r>
            <a:r>
              <a:rPr lang="de-DE" altLang="de-DE" dirty="0" err="1"/>
              <a:t>Merge</a:t>
            </a:r>
            <a:r>
              <a:rPr lang="de-DE" altLang="de-DE" dirty="0"/>
              <a:t> Request mit der Option „Delete source </a:t>
            </a:r>
            <a:r>
              <a:rPr lang="de-DE" altLang="de-DE" dirty="0" err="1"/>
              <a:t>branch</a:t>
            </a:r>
            <a:r>
              <a:rPr lang="de-DE" altLang="de-DE" dirty="0"/>
              <a:t>“ und verifizieren Sie, dass die Änderungen auf dem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vorhanden sind.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Löschen Sie Ihren lokalen Branch, da dieser abgeschlossen ist und keine Verwendung mehr besitzt.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0796486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4C43921-FCF9-FF05-C0FD-76FECE208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506289"/>
            <a:ext cx="2352710" cy="3845421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5ED31E82-12C9-A4D5-1ABF-2AF058918610}"/>
              </a:ext>
            </a:extLst>
          </p:cNvPr>
          <p:cNvSpPr/>
          <p:nvPr/>
        </p:nvSpPr>
        <p:spPr bwMode="auto">
          <a:xfrm rot="10800000">
            <a:off x="4667564" y="3933056"/>
            <a:ext cx="2016224" cy="504056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572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de-DE" altLang="de-DE" b="1" dirty="0" err="1"/>
              <a:t>Git</a:t>
            </a:r>
            <a:r>
              <a:rPr lang="de-DE" altLang="de-DE" b="1" dirty="0"/>
              <a:t> vs. </a:t>
            </a:r>
            <a:r>
              <a:rPr lang="de-DE" altLang="de-DE" b="1" dirty="0" err="1"/>
              <a:t>GitLab</a:t>
            </a:r>
            <a:br>
              <a:rPr lang="de-DE" altLang="de-DE" dirty="0"/>
            </a:br>
            <a:endParaRPr lang="de-DE" altLang="de-DE" dirty="0"/>
          </a:p>
          <a:p>
            <a:pPr marL="57150" indent="0">
              <a:buNone/>
            </a:pPr>
            <a:r>
              <a:rPr lang="de-DE" altLang="de-DE" dirty="0" err="1"/>
              <a:t>Git</a:t>
            </a:r>
            <a:endParaRPr lang="de-DE" altLang="de-DE" dirty="0"/>
          </a:p>
          <a:p>
            <a:pPr lvl="1"/>
            <a:r>
              <a:rPr lang="de-DE" altLang="de-DE" dirty="0"/>
              <a:t>Verteiltes Versionskontrollsystem zur Verwaltung von Dateien</a:t>
            </a:r>
          </a:p>
          <a:p>
            <a:pPr lvl="1"/>
            <a:r>
              <a:rPr lang="de-DE" altLang="de-DE" dirty="0"/>
              <a:t>Verfolgung und Protokollierung von Änderungen</a:t>
            </a:r>
          </a:p>
          <a:p>
            <a:pPr lvl="1"/>
            <a:endParaRPr lang="de-DE" altLang="de-DE" dirty="0"/>
          </a:p>
          <a:p>
            <a:pPr marL="57150" indent="0">
              <a:buNone/>
            </a:pPr>
            <a:r>
              <a:rPr lang="de-DE" altLang="de-DE" dirty="0" err="1"/>
              <a:t>GitLab</a:t>
            </a:r>
            <a:endParaRPr lang="de-DE" altLang="de-DE" dirty="0"/>
          </a:p>
          <a:p>
            <a:pPr lvl="1"/>
            <a:r>
              <a:rPr lang="de-DE" altLang="de-DE" dirty="0"/>
              <a:t>Umfassende Entwicklungs- und </a:t>
            </a:r>
            <a:r>
              <a:rPr lang="de-DE" altLang="de-DE" dirty="0" err="1"/>
              <a:t>DevOps</a:t>
            </a:r>
            <a:r>
              <a:rPr lang="de-DE" altLang="de-DE" dirty="0"/>
              <a:t>-Plattform</a:t>
            </a:r>
          </a:p>
          <a:p>
            <a:pPr lvl="1"/>
            <a:r>
              <a:rPr lang="de-DE" altLang="de-DE" dirty="0"/>
              <a:t>Erweitert </a:t>
            </a:r>
            <a:r>
              <a:rPr lang="de-DE" altLang="de-DE" dirty="0" err="1"/>
              <a:t>Git</a:t>
            </a:r>
            <a:r>
              <a:rPr lang="de-DE" altLang="de-DE" dirty="0"/>
              <a:t> um Tools und Funktionalitäten für Projektmanagement, Zusammenarbeit und Automatisierung</a:t>
            </a:r>
          </a:p>
          <a:p>
            <a:pPr lvl="1"/>
            <a:r>
              <a:rPr lang="de-DE" altLang="de-DE" dirty="0"/>
              <a:t>Zentrale Plattform zur Verwaltung von Projekten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</a:p>
        </p:txBody>
      </p:sp>
    </p:spTree>
    <p:extLst>
      <p:ext uri="{BB962C8B-B14F-4D97-AF65-F5344CB8AC3E}">
        <p14:creationId xmlns:p14="http://schemas.microsoft.com/office/powerpoint/2010/main" val="26350158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D46C416-2A62-9F13-1693-527E7BD6B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340768"/>
            <a:ext cx="7812360" cy="204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0934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0" indent="0">
              <a:buNone/>
            </a:pPr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792455E-DB6F-67EC-BFB6-82D619A4D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396364"/>
            <a:ext cx="5904656" cy="498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4646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89AD11-68D6-A93A-42C3-9C33B2762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11" y="1340768"/>
            <a:ext cx="7741777" cy="3693277"/>
          </a:xfrm>
          <a:prstGeom prst="rect">
            <a:avLst/>
          </a:prstGeom>
        </p:spPr>
      </p:pic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39313DE4-1916-697D-A201-D91372BD9E1F}"/>
              </a:ext>
            </a:extLst>
          </p:cNvPr>
          <p:cNvSpPr/>
          <p:nvPr/>
        </p:nvSpPr>
        <p:spPr bwMode="auto">
          <a:xfrm rot="16200000">
            <a:off x="1727684" y="2672916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853F1C41-B1D9-0763-E74D-AB76A3B31876}"/>
              </a:ext>
            </a:extLst>
          </p:cNvPr>
          <p:cNvSpPr/>
          <p:nvPr/>
        </p:nvSpPr>
        <p:spPr bwMode="auto">
          <a:xfrm rot="16200000">
            <a:off x="3527884" y="2672915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4116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89AD11-68D6-A93A-42C3-9C33B2762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11" y="1340768"/>
            <a:ext cx="7741777" cy="3693277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853F1C41-B1D9-0763-E74D-AB76A3B31876}"/>
              </a:ext>
            </a:extLst>
          </p:cNvPr>
          <p:cNvSpPr/>
          <p:nvPr/>
        </p:nvSpPr>
        <p:spPr bwMode="auto">
          <a:xfrm rot="10800000">
            <a:off x="2248991" y="4509120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55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checkout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Switched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'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'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Your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up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date </a:t>
            </a:r>
            <a:r>
              <a:rPr lang="de-DE" altLang="de-DE" sz="1400" dirty="0" err="1">
                <a:latin typeface="Consolas" panose="020B0609020204030204" pitchFamily="49" charset="0"/>
              </a:rPr>
              <a:t>with</a:t>
            </a:r>
            <a:r>
              <a:rPr lang="de-DE" altLang="de-DE" sz="1400" dirty="0">
                <a:latin typeface="Consolas" panose="020B0609020204030204" pitchFamily="49" charset="0"/>
              </a:rPr>
              <a:t> '</a:t>
            </a:r>
            <a:r>
              <a:rPr lang="de-DE" altLang="de-DE" sz="1400" dirty="0" err="1">
                <a:latin typeface="Consolas" panose="020B0609020204030204" pitchFamily="49" charset="0"/>
              </a:rPr>
              <a:t>origin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'.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pull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</a:t>
            </a:r>
            <a:r>
              <a:rPr lang="de-DE" altLang="de-DE" sz="1400" dirty="0" err="1">
                <a:latin typeface="Consolas" panose="020B0609020204030204" pitchFamily="49" charset="0"/>
              </a:rPr>
              <a:t>Enumerating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</a:t>
            </a:r>
            <a:r>
              <a:rPr lang="de-DE" altLang="de-DE" sz="1400" dirty="0" err="1">
                <a:latin typeface="Consolas" panose="020B0609020204030204" pitchFamily="49" charset="0"/>
              </a:rPr>
              <a:t>Counting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(1/1),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Total 1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0), 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0), pack-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 (</a:t>
            </a:r>
            <a:r>
              <a:rPr lang="de-DE" altLang="de-DE" sz="1400" dirty="0" err="1">
                <a:latin typeface="Consolas" panose="020B0609020204030204" pitchFamily="49" charset="0"/>
              </a:rPr>
              <a:t>from</a:t>
            </a:r>
            <a:r>
              <a:rPr lang="de-DE" altLang="de-DE" sz="1400" dirty="0">
                <a:latin typeface="Consolas" panose="020B0609020204030204" pitchFamily="49" charset="0"/>
              </a:rPr>
              <a:t> 0)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Unpacking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(1/1), 294 </a:t>
            </a:r>
            <a:r>
              <a:rPr lang="de-DE" altLang="de-DE" sz="1400" dirty="0" err="1">
                <a:latin typeface="Consolas" panose="020B0609020204030204" pitchFamily="49" charset="0"/>
              </a:rPr>
              <a:t>bytes</a:t>
            </a:r>
            <a:r>
              <a:rPr lang="de-DE" altLang="de-DE" sz="1400" dirty="0">
                <a:latin typeface="Consolas" panose="020B0609020204030204" pitchFamily="49" charset="0"/>
              </a:rPr>
              <a:t> | 294.00 </a:t>
            </a:r>
            <a:r>
              <a:rPr lang="de-DE" altLang="de-DE" sz="1400" dirty="0" err="1">
                <a:latin typeface="Consolas" panose="020B0609020204030204" pitchFamily="49" charset="0"/>
              </a:rPr>
              <a:t>KiB</a:t>
            </a:r>
            <a:r>
              <a:rPr lang="de-DE" altLang="de-DE" sz="1400" dirty="0">
                <a:latin typeface="Consolas" panose="020B0609020204030204" pitchFamily="49" charset="0"/>
              </a:rPr>
              <a:t>/s,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From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playground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f7a7699..fc1edde 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       -&gt; </a:t>
            </a:r>
            <a:r>
              <a:rPr lang="de-DE" altLang="de-DE" sz="1400" dirty="0" err="1">
                <a:latin typeface="Consolas" panose="020B0609020204030204" pitchFamily="49" charset="0"/>
              </a:rPr>
              <a:t>origin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Updating</a:t>
            </a:r>
            <a:r>
              <a:rPr lang="de-DE" altLang="de-DE" sz="1400" dirty="0">
                <a:latin typeface="Consolas" panose="020B0609020204030204" pitchFamily="49" charset="0"/>
              </a:rPr>
              <a:t> f7a7699..fc1edde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Fast-forward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random_numbers.sh | 3 +++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1 </a:t>
            </a:r>
            <a:r>
              <a:rPr lang="de-DE" altLang="de-DE" sz="1400" dirty="0" err="1">
                <a:latin typeface="Consolas" panose="020B0609020204030204" pitchFamily="49" charset="0"/>
              </a:rPr>
              <a:t>file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changed</a:t>
            </a:r>
            <a:r>
              <a:rPr lang="de-DE" altLang="de-DE" sz="1400" dirty="0">
                <a:latin typeface="Consolas" panose="020B0609020204030204" pitchFamily="49" charset="0"/>
              </a:rPr>
              <a:t>, 3 </a:t>
            </a:r>
            <a:r>
              <a:rPr lang="de-DE" altLang="de-DE" sz="1400" dirty="0" err="1">
                <a:latin typeface="Consolas" panose="020B0609020204030204" pitchFamily="49" charset="0"/>
              </a:rPr>
              <a:t>insertions</a:t>
            </a:r>
            <a:r>
              <a:rPr lang="de-DE" altLang="de-DE" sz="1400" dirty="0">
                <a:latin typeface="Consolas" panose="020B0609020204030204" pitchFamily="49" charset="0"/>
              </a:rPr>
              <a:t>(+)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-d 1-add-output-if-number-greater-than-5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Deleted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1-add-output-if-number-greater-than-5 (was be535e7).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0288072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b="1" dirty="0"/>
          </a:p>
          <a:p>
            <a:pPr marL="0" indent="0">
              <a:buNone/>
            </a:pPr>
            <a:r>
              <a:rPr lang="de-DE" altLang="de-DE" dirty="0"/>
              <a:t>Nun wollen wir ein </a:t>
            </a:r>
            <a:r>
              <a:rPr lang="de-DE" altLang="de-DE" dirty="0" err="1"/>
              <a:t>Rebase</a:t>
            </a:r>
            <a:r>
              <a:rPr lang="de-DE" altLang="de-DE" dirty="0"/>
              <a:t> nutzen, um Remote Änderungen in unseren lokalen Branch zu integrieren.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Erstellen Sie ein neues </a:t>
            </a:r>
            <a:r>
              <a:rPr lang="de-DE" altLang="de-DE" dirty="0" err="1"/>
              <a:t>Issue</a:t>
            </a:r>
            <a:r>
              <a:rPr lang="de-DE" altLang="de-DE" dirty="0"/>
              <a:t> </a:t>
            </a:r>
            <a:r>
              <a:rPr lang="de-DE" altLang="de-DE" dirty="0">
                <a:solidFill>
                  <a:srgbClr val="C00000"/>
                </a:solidFill>
              </a:rPr>
              <a:t>Add </a:t>
            </a:r>
            <a:r>
              <a:rPr lang="de-DE" altLang="de-DE" dirty="0" err="1">
                <a:solidFill>
                  <a:srgbClr val="C00000"/>
                </a:solidFill>
              </a:rPr>
              <a:t>output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if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number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is</a:t>
            </a:r>
            <a:r>
              <a:rPr lang="de-DE" altLang="de-DE" dirty="0">
                <a:solidFill>
                  <a:srgbClr val="C00000"/>
                </a:solidFill>
              </a:rPr>
              <a:t> maximum</a:t>
            </a:r>
            <a:r>
              <a:rPr lang="de-DE" altLang="de-DE" dirty="0"/>
              <a:t>. Dabei soll eine Ausgabe erfolgen, wenn die Random Nummer die größtmögliche Zahl ist.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Man muss nicht zwingend den Branch aus einem </a:t>
            </a:r>
            <a:r>
              <a:rPr lang="de-DE" altLang="de-DE" dirty="0" err="1"/>
              <a:t>Issue</a:t>
            </a:r>
            <a:r>
              <a:rPr lang="de-DE" altLang="de-DE" dirty="0"/>
              <a:t> heraus erstellen. </a:t>
            </a:r>
            <a:br>
              <a:rPr lang="de-DE" altLang="de-DE" dirty="0"/>
            </a:br>
            <a:r>
              <a:rPr lang="de-DE" altLang="de-DE" dirty="0"/>
              <a:t>Legen Sie dieses Mal lokal einen Branch </a:t>
            </a:r>
            <a:r>
              <a:rPr lang="de-DE" altLang="de-DE" dirty="0">
                <a:solidFill>
                  <a:srgbClr val="C00000"/>
                </a:solidFill>
              </a:rPr>
              <a:t>2-add-output-if-max </a:t>
            </a:r>
            <a:r>
              <a:rPr lang="de-DE" altLang="de-DE" dirty="0"/>
              <a:t>an und führen Sie die notwendigen Änderungen durch.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und pushen Sie diese zum Remote Repository.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606414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0" indent="0">
              <a:buNone/>
            </a:pPr>
            <a:r>
              <a:rPr lang="de-DE" altLang="de-DE" dirty="0"/>
              <a:t>In der Zwischenzeit hat ein Kollege die Aufgabe bekommen, den Zahlenbereich von 10 auf 1000 zu erhöhen.</a:t>
            </a:r>
            <a:br>
              <a:rPr lang="de-DE" altLang="de-DE" dirty="0"/>
            </a:br>
            <a:r>
              <a:rPr lang="de-DE" altLang="de-DE" dirty="0"/>
              <a:t>Um die parallelen Änderungen von Ihm zu simulieren, führen wir diese über die Web-GUI durch. Ein zugehöriges </a:t>
            </a:r>
            <a:r>
              <a:rPr lang="de-DE" altLang="de-DE" dirty="0" err="1"/>
              <a:t>Issue</a:t>
            </a:r>
            <a:r>
              <a:rPr lang="de-DE" altLang="de-DE" dirty="0"/>
              <a:t> bzw. einen Branch überspringen wir zur Simplifizierung.</a:t>
            </a:r>
          </a:p>
          <a:p>
            <a:pPr marL="0" indent="0">
              <a:buNone/>
            </a:pPr>
            <a:r>
              <a:rPr lang="de-DE" altLang="de-DE" b="1" dirty="0"/>
              <a:t>Hinweis: </a:t>
            </a:r>
            <a:r>
              <a:rPr lang="de-DE" altLang="de-DE" dirty="0"/>
              <a:t>Ein gemeinsames Arbeiten über eine Datei sollte im Optimalfall vermieden werden, um Konflikte zu vermeiden.  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Ändern Sie über </a:t>
            </a:r>
            <a:r>
              <a:rPr lang="de-DE" altLang="de-DE" dirty="0" err="1"/>
              <a:t>GitLab</a:t>
            </a:r>
            <a:r>
              <a:rPr lang="de-DE" altLang="de-DE" dirty="0"/>
              <a:t> den Random </a:t>
            </a:r>
            <a:r>
              <a:rPr lang="de-DE" altLang="de-DE" dirty="0" err="1"/>
              <a:t>Number</a:t>
            </a:r>
            <a:r>
              <a:rPr lang="de-DE" altLang="de-DE" dirty="0"/>
              <a:t> Bereich auf 1000 und committen Sie die Datei direkt aus dem Editor auf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Branch.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Um im lokalen Repository die Änderungen zu übernehmen, müssen Sie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updaten. Wechseln Sie dazu in diesen und verwenden Sie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pull</a:t>
            </a:r>
            <a:r>
              <a:rPr lang="de-DE" altLang="de-DE" dirty="0"/>
              <a:t>, um diese in Ihren lokalen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zu übernehmen.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7457024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6"/>
            </a:pPr>
            <a:r>
              <a:rPr lang="de-DE" altLang="de-DE" dirty="0"/>
              <a:t>Um die Änderungen nun auch in den Feature Branch zu übernehmen, müssen Sie in den Feature Branch wechseln und dort auf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</a:t>
            </a:r>
            <a:r>
              <a:rPr lang="de-DE" altLang="de-DE" dirty="0" err="1"/>
              <a:t>rebasen</a:t>
            </a:r>
            <a:r>
              <a:rPr lang="de-DE" altLang="de-DE" dirty="0"/>
              <a:t>.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de-DE" altLang="de-DE" dirty="0" err="1"/>
              <a:t>Rebasen</a:t>
            </a:r>
            <a:r>
              <a:rPr lang="de-DE" altLang="de-DE" dirty="0"/>
              <a:t> Sie Ihren Feature Branch auf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Branch. Dabei sollten keine Konflikte auftreten, da sich die betreffenden Zeilen bei Ihnen nicht geändert haben.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de-DE" altLang="de-DE" dirty="0"/>
              <a:t>Passen Sie Ihre Ausgabe bezüglich der Random </a:t>
            </a:r>
            <a:r>
              <a:rPr lang="de-DE" altLang="de-DE" dirty="0" err="1"/>
              <a:t>Number</a:t>
            </a:r>
            <a:r>
              <a:rPr lang="de-DE" altLang="de-DE" dirty="0"/>
              <a:t> an und committen Sie Ihre Änderungen.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de-DE" altLang="de-DE" dirty="0"/>
              <a:t>Versuchen Sie Ihren Branch zum Remote zu pushen. </a:t>
            </a:r>
            <a:r>
              <a:rPr lang="de-DE" altLang="de-DE" dirty="0" err="1"/>
              <a:t>GitLab</a:t>
            </a:r>
            <a:r>
              <a:rPr lang="de-DE" altLang="de-DE" dirty="0"/>
              <a:t> wird hierbei den Push wegen nicht zueinander passenden Commit-Historien ablehnen. Pushen Sie daher Ihren Branch mit der Option </a:t>
            </a:r>
            <a:br>
              <a:rPr lang="de-DE" altLang="de-DE" dirty="0"/>
            </a:br>
            <a:r>
              <a:rPr lang="de-DE" altLang="de-DE" dirty="0">
                <a:latin typeface="Consolas" panose="020B0609020204030204" pitchFamily="49" charset="0"/>
              </a:rPr>
              <a:t>--</a:t>
            </a:r>
            <a:r>
              <a:rPr lang="de-DE" altLang="de-DE" dirty="0" err="1">
                <a:latin typeface="Consolas" panose="020B0609020204030204" pitchFamily="49" charset="0"/>
              </a:rPr>
              <a:t>force</a:t>
            </a:r>
            <a:r>
              <a:rPr lang="de-DE" altLang="de-DE" dirty="0"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272978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b="1" dirty="0"/>
          </a:p>
          <a:p>
            <a:pPr marL="0" indent="0">
              <a:buNone/>
            </a:pPr>
            <a:r>
              <a:rPr lang="de-DE" altLang="de-DE" b="1" dirty="0"/>
              <a:t>Wichtig: </a:t>
            </a:r>
            <a:r>
              <a:rPr lang="de-DE" altLang="de-DE" dirty="0">
                <a:latin typeface="Consolas" panose="020B0609020204030204" pitchFamily="49" charset="0"/>
              </a:rPr>
              <a:t>--</a:t>
            </a:r>
            <a:r>
              <a:rPr lang="de-DE" altLang="de-DE" dirty="0" err="1">
                <a:latin typeface="Consolas" panose="020B0609020204030204" pitchFamily="49" charset="0"/>
              </a:rPr>
              <a:t>force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bewirkt, dass der Remote Branch durch die lokale Version überschrieben wird. </a:t>
            </a:r>
            <a:br>
              <a:rPr lang="de-DE" altLang="de-DE" dirty="0"/>
            </a:br>
            <a:r>
              <a:rPr lang="de-DE" altLang="de-DE" dirty="0"/>
              <a:t>Falls andere Entwickler auf diesem Branch arbeiten würden, so könnten Sie weder push noch pull auf diesem ausführen, da die Commit-Historien nicht vereinbar sind. Ihre </a:t>
            </a:r>
            <a:r>
              <a:rPr lang="de-DE" altLang="de-DE" dirty="0" err="1"/>
              <a:t>Branches</a:t>
            </a:r>
            <a:r>
              <a:rPr lang="de-DE" altLang="de-DE" dirty="0"/>
              <a:t> wären damit kaputt und müssten komplett neu vom Remote abgerufen werden.</a:t>
            </a:r>
            <a:br>
              <a:rPr lang="de-DE" altLang="de-DE" dirty="0"/>
            </a:br>
            <a:br>
              <a:rPr lang="de-DE" altLang="de-DE" dirty="0"/>
            </a:br>
            <a:r>
              <a:rPr lang="de-DE" altLang="de-DE" b="1" dirty="0"/>
              <a:t>Daher niemals auf Public </a:t>
            </a:r>
            <a:r>
              <a:rPr lang="de-DE" altLang="de-DE" b="1" dirty="0" err="1"/>
              <a:t>Branches</a:t>
            </a:r>
            <a:r>
              <a:rPr lang="de-DE" altLang="de-DE" b="1" dirty="0"/>
              <a:t> </a:t>
            </a:r>
            <a:r>
              <a:rPr lang="de-DE" altLang="de-DE" b="1" dirty="0" err="1"/>
              <a:t>rebasen</a:t>
            </a:r>
            <a:r>
              <a:rPr lang="de-DE" altLang="de-DE" b="1" dirty="0"/>
              <a:t>!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20993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DA29C54-E752-9FCE-11F3-8C15C908B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88" y="1381256"/>
            <a:ext cx="7474423" cy="500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58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de-DE" altLang="de-DE" b="1" dirty="0"/>
              <a:t>Versionen</a:t>
            </a:r>
          </a:p>
          <a:p>
            <a:pPr marL="400050"/>
            <a:r>
              <a:rPr lang="de-DE" altLang="de-DE" dirty="0"/>
              <a:t>Free</a:t>
            </a:r>
          </a:p>
          <a:p>
            <a:pPr marL="800100" lvl="1"/>
            <a:r>
              <a:rPr lang="de-DE" altLang="de-DE" dirty="0"/>
              <a:t>Kostenlos und Open Source</a:t>
            </a:r>
          </a:p>
          <a:p>
            <a:pPr marL="800100" lvl="1"/>
            <a:r>
              <a:rPr lang="de-DE" altLang="de-DE" dirty="0"/>
              <a:t>Konzipiert für persönliche Projekte</a:t>
            </a:r>
          </a:p>
          <a:p>
            <a:pPr marL="800100" lvl="1"/>
            <a:r>
              <a:rPr lang="de-DE" altLang="de-DE" dirty="0"/>
              <a:t>400 </a:t>
            </a:r>
            <a:r>
              <a:rPr lang="de-DE" altLang="de-DE" dirty="0" err="1"/>
              <a:t>compute</a:t>
            </a:r>
            <a:r>
              <a:rPr lang="de-DE" altLang="de-DE" dirty="0"/>
              <a:t> </a:t>
            </a:r>
            <a:r>
              <a:rPr lang="de-DE" altLang="de-DE" dirty="0" err="1"/>
              <a:t>minutes</a:t>
            </a:r>
            <a:r>
              <a:rPr lang="de-DE" altLang="de-DE" dirty="0"/>
              <a:t> für CI/CD</a:t>
            </a:r>
          </a:p>
          <a:p>
            <a:pPr marL="800100" lvl="1"/>
            <a:r>
              <a:rPr lang="de-DE" altLang="de-DE" dirty="0"/>
              <a:t>Support nur über </a:t>
            </a:r>
            <a:r>
              <a:rPr lang="de-DE" altLang="de-DE" dirty="0" err="1"/>
              <a:t>GitLab</a:t>
            </a:r>
            <a:r>
              <a:rPr lang="de-DE" altLang="de-DE" dirty="0"/>
              <a:t> Forum</a:t>
            </a:r>
          </a:p>
          <a:p>
            <a:pPr marL="400050"/>
            <a:r>
              <a:rPr lang="de-DE" altLang="de-DE" dirty="0"/>
              <a:t>Premium</a:t>
            </a:r>
          </a:p>
          <a:p>
            <a:pPr marL="800100" lvl="1"/>
            <a:r>
              <a:rPr lang="de-DE" altLang="de-DE" dirty="0"/>
              <a:t>Für mittlere bis große Teams</a:t>
            </a:r>
          </a:p>
          <a:p>
            <a:pPr marL="800100" lvl="1"/>
            <a:r>
              <a:rPr lang="de-DE" altLang="de-DE" dirty="0"/>
              <a:t>Fortgeschrittene Features im Bereich Projektmanagement, Code Reviews sowie CI/CD</a:t>
            </a:r>
          </a:p>
          <a:p>
            <a:pPr marL="800100" lvl="1"/>
            <a:r>
              <a:rPr lang="de-DE" altLang="de-DE" dirty="0"/>
              <a:t>10.000 </a:t>
            </a:r>
            <a:r>
              <a:rPr lang="de-DE" altLang="de-DE" dirty="0" err="1"/>
              <a:t>compute</a:t>
            </a:r>
            <a:r>
              <a:rPr lang="de-DE" altLang="de-DE" dirty="0"/>
              <a:t> </a:t>
            </a:r>
            <a:r>
              <a:rPr lang="de-DE" altLang="de-DE" dirty="0" err="1"/>
              <a:t>minutes</a:t>
            </a:r>
            <a:r>
              <a:rPr lang="de-DE" altLang="de-DE" dirty="0"/>
              <a:t> für CI/CD</a:t>
            </a:r>
          </a:p>
          <a:p>
            <a:pPr marL="800100" lvl="1"/>
            <a:r>
              <a:rPr lang="de-DE" altLang="de-DE" dirty="0"/>
              <a:t>Support bei Problemen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</a:p>
        </p:txBody>
      </p:sp>
    </p:spTree>
    <p:extLst>
      <p:ext uri="{BB962C8B-B14F-4D97-AF65-F5344CB8AC3E}">
        <p14:creationId xmlns:p14="http://schemas.microsoft.com/office/powerpoint/2010/main" val="35641186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2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nano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cat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#!/bin/bash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=$(( RANDOM % 10 + 1 ))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lt</a:t>
            </a:r>
            <a:r>
              <a:rPr lang="de-DE" altLang="de-DE" sz="1400" dirty="0">
                <a:latin typeface="Consolas" panose="020B0609020204030204" pitchFamily="49" charset="0"/>
              </a:rPr>
              <a:t> 11 ];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less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than</a:t>
            </a:r>
            <a:r>
              <a:rPr lang="de-DE" altLang="de-DE" sz="1400" dirty="0">
                <a:latin typeface="Consolas" panose="020B0609020204030204" pitchFamily="49" charset="0"/>
              </a:rPr>
              <a:t> 11"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gt</a:t>
            </a:r>
            <a:r>
              <a:rPr lang="de-DE" altLang="de-DE" sz="1400" dirty="0">
                <a:latin typeface="Consolas" panose="020B0609020204030204" pitchFamily="49" charset="0"/>
              </a:rPr>
              <a:t> 11 ];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greater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than</a:t>
            </a:r>
            <a:r>
              <a:rPr lang="de-DE" altLang="de-DE" sz="1400" dirty="0">
                <a:latin typeface="Consolas" panose="020B0609020204030204" pitchFamily="49" charset="0"/>
              </a:rPr>
              <a:t> 5"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eq</a:t>
            </a:r>
            <a:r>
              <a:rPr lang="de-DE" altLang="de-DE" sz="1400" dirty="0">
                <a:latin typeface="Consolas" panose="020B0609020204030204" pitchFamily="49" charset="0"/>
              </a:rPr>
              <a:t> 10 ];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maximum </a:t>
            </a:r>
            <a:r>
              <a:rPr lang="de-DE" altLang="de-DE" sz="1400" dirty="0" err="1">
                <a:latin typeface="Consolas" panose="020B0609020204030204" pitchFamily="49" charset="0"/>
              </a:rPr>
              <a:t>value</a:t>
            </a:r>
            <a:r>
              <a:rPr lang="de-DE" altLang="de-DE" sz="1400" dirty="0">
                <a:latin typeface="Consolas" panose="020B0609020204030204" pitchFamily="49" charset="0"/>
              </a:rPr>
              <a:t>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538688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3"/>
            </a:pPr>
            <a:r>
              <a:rPr lang="en-US" altLang="de-DE" sz="1400" dirty="0">
                <a:latin typeface="Consolas" panose="020B0609020204030204" pitchFamily="49" charset="0"/>
              </a:rPr>
              <a:t>$ git add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commit -m "Add max output"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[2-add-output-if-max ba27310] Add max output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1 file changed, 4 insertions(+)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push -u origin 2-add-output-if-max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Enumerating objects: 5,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...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To </a:t>
            </a:r>
            <a:r>
              <a:rPr lang="en-US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</a:t>
            </a:r>
            <a:r>
              <a:rPr lang="en-US" altLang="de-DE" sz="1400" dirty="0" err="1">
                <a:latin typeface="Consolas" panose="020B0609020204030204" pitchFamily="49" charset="0"/>
              </a:rPr>
              <a:t>playground.git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* [new branch]      2-add-output-if-max -&gt; 2-add-output-if-max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Branch '2-add-output-if-max' set up to track remote branch '2-add-output-if-max' from 'origin'.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0401027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DD8563-6560-A3C6-8946-4B35AA24D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12776"/>
            <a:ext cx="7956376" cy="3780954"/>
          </a:xfrm>
          <a:prstGeom prst="rect">
            <a:avLst/>
          </a:prstGeom>
        </p:spPr>
      </p:pic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4E5B6833-CB0F-ED83-9A75-F53D2E6EEBAA}"/>
              </a:ext>
            </a:extLst>
          </p:cNvPr>
          <p:cNvSpPr/>
          <p:nvPr/>
        </p:nvSpPr>
        <p:spPr bwMode="auto">
          <a:xfrm rot="10800000">
            <a:off x="2681039" y="3068960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112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50DDA01C-E4BD-51D3-355C-D8E5B9F12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02" y="1691374"/>
            <a:ext cx="8734611" cy="3475251"/>
          </a:xfrm>
          <a:prstGeom prst="rect">
            <a:avLst/>
          </a:prstGeom>
        </p:spPr>
      </p:pic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0" indent="0">
              <a:buNone/>
            </a:pPr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4E5B6833-CB0F-ED83-9A75-F53D2E6EEBAA}"/>
              </a:ext>
            </a:extLst>
          </p:cNvPr>
          <p:cNvSpPr/>
          <p:nvPr/>
        </p:nvSpPr>
        <p:spPr bwMode="auto">
          <a:xfrm>
            <a:off x="5652120" y="3419500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0620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8988F374-21EC-ADFB-EECC-2E94E2209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340768"/>
            <a:ext cx="7110703" cy="5074992"/>
          </a:xfrm>
          <a:prstGeom prst="rect">
            <a:avLst/>
          </a:prstGeom>
        </p:spPr>
      </p:pic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0" indent="0">
              <a:buNone/>
            </a:pPr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4E5B6833-CB0F-ED83-9A75-F53D2E6EEBAA}"/>
              </a:ext>
            </a:extLst>
          </p:cNvPr>
          <p:cNvSpPr/>
          <p:nvPr/>
        </p:nvSpPr>
        <p:spPr bwMode="auto">
          <a:xfrm>
            <a:off x="197601" y="6014797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A368655D-0666-EF13-EAF4-F4C6BF5C4E48}"/>
              </a:ext>
            </a:extLst>
          </p:cNvPr>
          <p:cNvSpPr/>
          <p:nvPr/>
        </p:nvSpPr>
        <p:spPr bwMode="auto">
          <a:xfrm rot="10800000">
            <a:off x="3419872" y="2348880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9158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5"/>
            </a:pPr>
            <a:r>
              <a:rPr lang="en-US" altLang="de-DE" sz="1400" dirty="0">
                <a:latin typeface="Consolas" panose="020B0609020204030204" pitchFamily="49" charset="0"/>
              </a:rPr>
              <a:t>$ git checkout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Switched to branch 'main'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Your branch is up to date with 'origin/main'.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pull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Enumerating objects: 5,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Counting objects: 100% (5/5),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Compressing objects: 100% (3/3),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Total 3 (delta 1), reused 0 (delta 0), pack-reused 0 (from 0)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Unpacking objects: 100% (3/3), 320 bytes | 320.00 KiB/s,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From </a:t>
            </a:r>
            <a:r>
              <a:rPr lang="en-US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/playground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fc1edde..7ddba00  main       -&gt; origin/main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Updating fc1edde..7ddba00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Fast-forward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random_numbers.sh | 2 +-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1 file changed, 1 insertion(+), 1 deletion(-)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1020413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6"/>
            </a:pPr>
            <a:r>
              <a:rPr lang="en-US" altLang="de-DE" sz="1400" dirty="0">
                <a:latin typeface="Consolas" panose="020B0609020204030204" pitchFamily="49" charset="0"/>
              </a:rPr>
              <a:t>$ git checkout 2-add-output-if-max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Switched to branch '2-add-output-if-max'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Your branch is up to date with 'origin/2-add-output-if-max'.</a:t>
            </a:r>
          </a:p>
          <a:p>
            <a:pPr marL="457200" indent="-457200">
              <a:buFont typeface="+mj-lt"/>
              <a:buAutoNum type="arabicPeriod" startAt="6"/>
            </a:pPr>
            <a:endParaRPr lang="de-DE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 startAt="6"/>
            </a:pPr>
            <a:r>
              <a:rPr lang="en-US" altLang="de-DE" sz="1400" dirty="0">
                <a:latin typeface="Consolas" panose="020B0609020204030204" pitchFamily="49" charset="0"/>
              </a:rPr>
              <a:t>$ git rebase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Successfully rebased and updated refs/heads/2-add-output-if-max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9591689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8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nano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cat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#!/bin/bash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=$(( RANDOM % 1000 + 1 ))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lt</a:t>
            </a:r>
            <a:r>
              <a:rPr lang="de-DE" altLang="de-DE" sz="1400" dirty="0">
                <a:latin typeface="Consolas" panose="020B0609020204030204" pitchFamily="49" charset="0"/>
              </a:rPr>
              <a:t> 11 ];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less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than</a:t>
            </a:r>
            <a:r>
              <a:rPr lang="de-DE" altLang="de-DE" sz="1400" dirty="0">
                <a:latin typeface="Consolas" panose="020B0609020204030204" pitchFamily="49" charset="0"/>
              </a:rPr>
              <a:t> 11"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gt</a:t>
            </a:r>
            <a:r>
              <a:rPr lang="de-DE" altLang="de-DE" sz="1400" dirty="0">
                <a:latin typeface="Consolas" panose="020B0609020204030204" pitchFamily="49" charset="0"/>
              </a:rPr>
              <a:t> 11 ];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greater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than</a:t>
            </a:r>
            <a:r>
              <a:rPr lang="de-DE" altLang="de-DE" sz="1400" dirty="0">
                <a:latin typeface="Consolas" panose="020B0609020204030204" pitchFamily="49" charset="0"/>
              </a:rPr>
              <a:t> 5"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eq</a:t>
            </a:r>
            <a:r>
              <a:rPr lang="de-DE" altLang="de-DE" sz="1400" dirty="0">
                <a:latin typeface="Consolas" panose="020B0609020204030204" pitchFamily="49" charset="0"/>
              </a:rPr>
              <a:t> 1000 ];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maximum </a:t>
            </a:r>
            <a:r>
              <a:rPr lang="de-DE" altLang="de-DE" sz="1400" dirty="0" err="1">
                <a:latin typeface="Consolas" panose="020B0609020204030204" pitchFamily="49" charset="0"/>
              </a:rPr>
              <a:t>value</a:t>
            </a:r>
            <a:r>
              <a:rPr lang="de-DE" altLang="de-DE" sz="1400" dirty="0">
                <a:latin typeface="Consolas" panose="020B0609020204030204" pitchFamily="49" charset="0"/>
              </a:rPr>
              <a:t>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add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commit</a:t>
            </a:r>
            <a:r>
              <a:rPr lang="de-DE" altLang="de-DE" sz="1400" dirty="0">
                <a:latin typeface="Consolas" panose="020B0609020204030204" pitchFamily="49" charset="0"/>
              </a:rPr>
              <a:t> -m "Update </a:t>
            </a:r>
            <a:r>
              <a:rPr lang="de-DE" altLang="de-DE" sz="1400" dirty="0" err="1">
                <a:latin typeface="Consolas" panose="020B0609020204030204" pitchFamily="49" charset="0"/>
              </a:rPr>
              <a:t>max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output</a:t>
            </a:r>
            <a:r>
              <a:rPr lang="de-DE" altLang="de-DE" sz="1400" dirty="0">
                <a:latin typeface="Consolas" panose="020B0609020204030204" pitchFamily="49" charset="0"/>
              </a:rPr>
              <a:t>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[2-add-output-if-max 610db3e] Update </a:t>
            </a:r>
            <a:r>
              <a:rPr lang="de-DE" altLang="de-DE" sz="1400" dirty="0" err="1">
                <a:latin typeface="Consolas" panose="020B0609020204030204" pitchFamily="49" charset="0"/>
              </a:rPr>
              <a:t>max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output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1 </a:t>
            </a:r>
            <a:r>
              <a:rPr lang="de-DE" altLang="de-DE" sz="1400" dirty="0" err="1">
                <a:latin typeface="Consolas" panose="020B0609020204030204" pitchFamily="49" charset="0"/>
              </a:rPr>
              <a:t>file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changed</a:t>
            </a:r>
            <a:r>
              <a:rPr lang="de-DE" altLang="de-DE" sz="1400" dirty="0">
                <a:latin typeface="Consolas" panose="020B0609020204030204" pitchFamily="49" charset="0"/>
              </a:rPr>
              <a:t>, 1 </a:t>
            </a:r>
            <a:r>
              <a:rPr lang="de-DE" altLang="de-DE" sz="1400" dirty="0" err="1">
                <a:latin typeface="Consolas" panose="020B0609020204030204" pitchFamily="49" charset="0"/>
              </a:rPr>
              <a:t>insertion</a:t>
            </a:r>
            <a:r>
              <a:rPr lang="de-DE" altLang="de-DE" sz="1400" dirty="0">
                <a:latin typeface="Consolas" panose="020B0609020204030204" pitchFamily="49" charset="0"/>
              </a:rPr>
              <a:t>(+), 1 </a:t>
            </a:r>
            <a:r>
              <a:rPr lang="de-DE" altLang="de-DE" sz="1400" dirty="0" err="1">
                <a:latin typeface="Consolas" panose="020B0609020204030204" pitchFamily="49" charset="0"/>
              </a:rPr>
              <a:t>deletion</a:t>
            </a:r>
            <a:r>
              <a:rPr lang="de-DE" altLang="de-DE" sz="1400" dirty="0">
                <a:latin typeface="Consolas" panose="020B0609020204030204" pitchFamily="49" charset="0"/>
              </a:rPr>
              <a:t>(-)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895942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9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push --</a:t>
            </a:r>
            <a:r>
              <a:rPr lang="de-DE" altLang="de-DE" sz="1400" dirty="0" err="1">
                <a:latin typeface="Consolas" panose="020B0609020204030204" pitchFamily="49" charset="0"/>
              </a:rPr>
              <a:t>force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Enumerating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8,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Counting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(8/8),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Delta </a:t>
            </a:r>
            <a:r>
              <a:rPr lang="de-DE" altLang="de-DE" sz="1400" dirty="0" err="1">
                <a:latin typeface="Consolas" panose="020B0609020204030204" pitchFamily="49" charset="0"/>
              </a:rPr>
              <a:t>compression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using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up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16 </a:t>
            </a:r>
            <a:r>
              <a:rPr lang="de-DE" altLang="de-DE" sz="1400" dirty="0" err="1">
                <a:latin typeface="Consolas" panose="020B0609020204030204" pitchFamily="49" charset="0"/>
              </a:rPr>
              <a:t>threads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Compressing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(6/6),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Writing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(6/6), 670 </a:t>
            </a:r>
            <a:r>
              <a:rPr lang="de-DE" altLang="de-DE" sz="1400" dirty="0" err="1">
                <a:latin typeface="Consolas" panose="020B0609020204030204" pitchFamily="49" charset="0"/>
              </a:rPr>
              <a:t>bytes</a:t>
            </a:r>
            <a:r>
              <a:rPr lang="de-DE" altLang="de-DE" sz="1400" dirty="0">
                <a:latin typeface="Consolas" panose="020B0609020204030204" pitchFamily="49" charset="0"/>
              </a:rPr>
              <a:t> | 670.00 </a:t>
            </a:r>
            <a:r>
              <a:rPr lang="de-DE" altLang="de-DE" sz="1400" dirty="0" err="1">
                <a:latin typeface="Consolas" panose="020B0609020204030204" pitchFamily="49" charset="0"/>
              </a:rPr>
              <a:t>KiB</a:t>
            </a:r>
            <a:r>
              <a:rPr lang="de-DE" altLang="de-DE" sz="1400" dirty="0">
                <a:latin typeface="Consolas" panose="020B0609020204030204" pitchFamily="49" charset="0"/>
              </a:rPr>
              <a:t>/s,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Total 6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2), 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0), pack-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create</a:t>
            </a:r>
            <a:r>
              <a:rPr lang="de-DE" altLang="de-DE" sz="1400" dirty="0">
                <a:latin typeface="Consolas" panose="020B0609020204030204" pitchFamily="49" charset="0"/>
              </a:rPr>
              <a:t> a </a:t>
            </a:r>
            <a:r>
              <a:rPr lang="de-DE" altLang="de-DE" sz="1400" dirty="0" err="1">
                <a:latin typeface="Consolas" panose="020B0609020204030204" pitchFamily="49" charset="0"/>
              </a:rPr>
              <a:t>merge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request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for</a:t>
            </a:r>
            <a:r>
              <a:rPr lang="de-DE" altLang="de-DE" sz="1400" dirty="0">
                <a:latin typeface="Consolas" panose="020B0609020204030204" pitchFamily="49" charset="0"/>
              </a:rPr>
              <a:t> 2-add-output-if-max, </a:t>
            </a:r>
            <a:r>
              <a:rPr lang="de-DE" altLang="de-DE" sz="1400" dirty="0" err="1">
                <a:latin typeface="Consolas" panose="020B0609020204030204" pitchFamily="49" charset="0"/>
              </a:rPr>
              <a:t>visit</a:t>
            </a:r>
            <a:r>
              <a:rPr lang="de-DE" altLang="de-DE" sz="1400" dirty="0">
                <a:latin typeface="Consolas" panose="020B0609020204030204" pitchFamily="49" charset="0"/>
              </a:rPr>
              <a:t>: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  https://gitlab.com/Example_User/playground/-/merge_requests/new?merge_request%5Bsource_branch%5D=2-add-output-if-max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playground.git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+ 4f455a1...610db3e 2-add-output-if-max -&gt; 2-add-output-if-max (</a:t>
            </a:r>
            <a:r>
              <a:rPr lang="de-DE" altLang="de-DE" sz="1400" dirty="0" err="1">
                <a:latin typeface="Consolas" panose="020B0609020204030204" pitchFamily="49" charset="0"/>
              </a:rPr>
              <a:t>forced</a:t>
            </a:r>
            <a:r>
              <a:rPr lang="de-DE" altLang="de-DE" sz="1400" dirty="0">
                <a:latin typeface="Consolas" panose="020B0609020204030204" pitchFamily="49" charset="0"/>
              </a:rPr>
              <a:t> update)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68231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0" indent="0">
              <a:buNone/>
            </a:pPr>
            <a:r>
              <a:rPr lang="de-DE" altLang="de-DE" dirty="0"/>
              <a:t>In dieser Aufgabe wollen wir uns das Auflösen von </a:t>
            </a:r>
            <a:r>
              <a:rPr lang="de-DE" altLang="de-DE" dirty="0" err="1"/>
              <a:t>Merge</a:t>
            </a:r>
            <a:r>
              <a:rPr lang="de-DE" altLang="de-DE" dirty="0"/>
              <a:t>-Konflikten anschauen.</a:t>
            </a:r>
          </a:p>
          <a:p>
            <a:pPr marL="0" indent="0">
              <a:buNone/>
            </a:pPr>
            <a:r>
              <a:rPr lang="de-DE" altLang="de-DE" dirty="0"/>
              <a:t>Ein Kollege von Ihnen hat ebenfalls das Feature bezüglich Ausgabe bei maximaler Zahl umgesetzt und dieses schon in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integriert.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Simulieren Sie die Änderungen des Kollegen, indem Sie auch hier wieder über die Web-GUI direkt auf dem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arbeiten. </a:t>
            </a:r>
            <a:br>
              <a:rPr lang="de-DE" altLang="de-DE" dirty="0"/>
            </a:br>
            <a:r>
              <a:rPr lang="de-DE" altLang="de-DE" dirty="0"/>
              <a:t>Kopieren Sie Ihre lokalen Änderungen bezüglich der Ausgabe und fügen sie diese über die Web-GUI in die </a:t>
            </a:r>
            <a:r>
              <a:rPr lang="de-DE" altLang="de-DE" dirty="0">
                <a:solidFill>
                  <a:srgbClr val="C00000"/>
                </a:solidFill>
              </a:rPr>
              <a:t>random_numbers.sh </a:t>
            </a:r>
            <a:r>
              <a:rPr lang="de-DE" altLang="de-DE" dirty="0"/>
              <a:t>Datei ein.</a:t>
            </a:r>
            <a:br>
              <a:rPr lang="de-DE" altLang="de-DE" dirty="0"/>
            </a:br>
            <a:r>
              <a:rPr lang="de-DE" altLang="de-DE" dirty="0"/>
              <a:t>Verändern Sie dabei die Konsolenausgabe, sodass sich die Änderungen unterscheiden.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direkt auf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11232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Ultimate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dirty="0">
                <a:solidFill>
                  <a:srgbClr val="000000"/>
                </a:solidFill>
                <a:effectLst/>
              </a:rPr>
              <a:t>Für Unternehmen und große Organisationen</a:t>
            </a:r>
            <a:endParaRPr lang="de-DE" dirty="0">
              <a:solidFill>
                <a:srgbClr val="000000"/>
              </a:solidFill>
            </a:endParaRP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Umfangreiche Statistiken zur Analyse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Erweiterte Funktionen insbesondere im Bereich Security und Automatisierung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50.000 </a:t>
            </a:r>
            <a:r>
              <a:rPr lang="de-DE" altLang="de-DE" dirty="0" err="1">
                <a:solidFill>
                  <a:srgbClr val="000000"/>
                </a:solidFill>
                <a:latin typeface="Arial" panose="020B0604020202020204" pitchFamily="34" charset="0"/>
              </a:rPr>
              <a:t>compute</a:t>
            </a: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Arial" panose="020B0604020202020204" pitchFamily="34" charset="0"/>
              </a:rPr>
              <a:t>minutes</a:t>
            </a: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 für CI/CD</a:t>
            </a:r>
            <a:endParaRPr lang="de-DE" altLang="de-DE" dirty="0"/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Verwendung als SaaS (GitLab.com) oder selbst gehostete Instanz im eigenen Netzwerk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Zusätzliche Add-</a:t>
            </a:r>
            <a:r>
              <a:rPr lang="de-DE" altLang="de-DE" dirty="0" err="1"/>
              <a:t>ons</a:t>
            </a:r>
            <a:r>
              <a:rPr lang="de-DE" altLang="de-DE" dirty="0"/>
              <a:t> mit Fokus auf AI-Unterstützung für Premium und Ultimate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</a:p>
        </p:txBody>
      </p:sp>
    </p:spTree>
    <p:extLst>
      <p:ext uri="{BB962C8B-B14F-4D97-AF65-F5344CB8AC3E}">
        <p14:creationId xmlns:p14="http://schemas.microsoft.com/office/powerpoint/2010/main" val="39434746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Stellen Sie für Ihren Feature Branch einen </a:t>
            </a:r>
            <a:r>
              <a:rPr lang="de-DE" altLang="de-DE" dirty="0" err="1"/>
              <a:t>Merge</a:t>
            </a:r>
            <a:r>
              <a:rPr lang="de-DE" altLang="de-DE" dirty="0"/>
              <a:t> Request. Nach der Erstellung sollte </a:t>
            </a:r>
            <a:r>
              <a:rPr lang="de-DE" altLang="de-DE" dirty="0" err="1"/>
              <a:t>GitLab</a:t>
            </a:r>
            <a:r>
              <a:rPr lang="de-DE" altLang="de-DE" dirty="0"/>
              <a:t> anzeigen, dass es Konflikte beim </a:t>
            </a:r>
            <a:r>
              <a:rPr lang="de-DE" altLang="de-DE" dirty="0" err="1"/>
              <a:t>Mergen</a:t>
            </a:r>
            <a:r>
              <a:rPr lang="de-DE" altLang="de-DE" dirty="0"/>
              <a:t> gibt.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Kleinere Konflikte lassen sich über die Web-GUI auflösen, größere Konflikte lassen sich nur lokal auflösen.</a:t>
            </a:r>
            <a:br>
              <a:rPr lang="de-DE" altLang="de-DE" dirty="0"/>
            </a:br>
            <a:r>
              <a:rPr lang="de-DE" altLang="de-DE" dirty="0"/>
              <a:t>Zur Übung lösen wir den Konflikt lokal auf.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Updaten Sie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auf den neusten Stand aus dem Remote Repository.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Lösen Sie die Konflikte nun, indem Sie entweder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in Ihren Feature Branch </a:t>
            </a:r>
            <a:r>
              <a:rPr lang="de-DE" altLang="de-DE" dirty="0" err="1"/>
              <a:t>mergen</a:t>
            </a:r>
            <a:r>
              <a:rPr lang="de-DE" altLang="de-DE" dirty="0"/>
              <a:t> oder indem Sie den Feature Branch auf den aktuellen Stand des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</a:t>
            </a:r>
            <a:r>
              <a:rPr lang="de-DE" altLang="de-DE" dirty="0" err="1"/>
              <a:t>rebasen</a:t>
            </a:r>
            <a:r>
              <a:rPr lang="de-DE" altLang="de-DE" dirty="0"/>
              <a:t>. Da Sie alleine auf ihrem Branch arbeiten, bietet sich auch hier ein </a:t>
            </a:r>
            <a:r>
              <a:rPr lang="de-DE" altLang="de-DE" dirty="0" err="1"/>
              <a:t>Rebase</a:t>
            </a:r>
            <a:r>
              <a:rPr lang="de-DE" altLang="de-DE" dirty="0"/>
              <a:t> an.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Lösen Sie den Konflikt, indem Sie sich für Ihre Ausgabe entscheiden.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3680144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de-DE" altLang="de-DE" dirty="0"/>
              <a:t>Pushen Sie nach Auflösen des Konflikts Ihre Änderungen ins </a:t>
            </a:r>
            <a:r>
              <a:rPr lang="de-DE" altLang="de-DE" dirty="0" err="1"/>
              <a:t>GitLab</a:t>
            </a:r>
            <a:r>
              <a:rPr lang="de-DE" altLang="de-DE" dirty="0"/>
              <a:t>.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de-DE" altLang="de-DE" dirty="0"/>
              <a:t>Der </a:t>
            </a:r>
            <a:r>
              <a:rPr lang="de-DE" altLang="de-DE" dirty="0" err="1"/>
              <a:t>Merge</a:t>
            </a:r>
            <a:r>
              <a:rPr lang="de-DE" altLang="de-DE" dirty="0"/>
              <a:t>-Request sollte nun ohne Konflikte umsetzbar sein. </a:t>
            </a:r>
            <a:r>
              <a:rPr lang="de-DE" altLang="de-DE" dirty="0" err="1"/>
              <a:t>Mergen</a:t>
            </a:r>
            <a:r>
              <a:rPr lang="de-DE" altLang="de-DE" dirty="0"/>
              <a:t> Sie Ihr Feature in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Branch, um die Änderungen abzuschließen.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212467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6DCE12F-03EB-2DDF-D1F5-AA07EA4B2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12" y="1412776"/>
            <a:ext cx="6968775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224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 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1AE6860-F627-3D88-4C0A-B6E3D35FB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11" y="1340768"/>
            <a:ext cx="7935977" cy="390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534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checkout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Switched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'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'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Your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up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date </a:t>
            </a:r>
            <a:r>
              <a:rPr lang="de-DE" altLang="de-DE" sz="1400" dirty="0" err="1">
                <a:latin typeface="Consolas" panose="020B0609020204030204" pitchFamily="49" charset="0"/>
              </a:rPr>
              <a:t>with</a:t>
            </a:r>
            <a:r>
              <a:rPr lang="de-DE" altLang="de-DE" sz="1400" dirty="0">
                <a:latin typeface="Consolas" panose="020B0609020204030204" pitchFamily="49" charset="0"/>
              </a:rPr>
              <a:t> '</a:t>
            </a:r>
            <a:r>
              <a:rPr lang="de-DE" altLang="de-DE" sz="1400" dirty="0" err="1">
                <a:latin typeface="Consolas" panose="020B0609020204030204" pitchFamily="49" charset="0"/>
              </a:rPr>
              <a:t>origin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'.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pull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</a:t>
            </a:r>
            <a:r>
              <a:rPr lang="de-DE" altLang="de-DE" sz="1400" dirty="0" err="1">
                <a:latin typeface="Consolas" panose="020B0609020204030204" pitchFamily="49" charset="0"/>
              </a:rPr>
              <a:t>Enumerating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3,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...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From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playground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7ddba00..ab3cc3d 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       -&gt; </a:t>
            </a:r>
            <a:r>
              <a:rPr lang="de-DE" altLang="de-DE" sz="1400" dirty="0" err="1">
                <a:latin typeface="Consolas" panose="020B0609020204030204" pitchFamily="49" charset="0"/>
              </a:rPr>
              <a:t>origin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Updating</a:t>
            </a:r>
            <a:r>
              <a:rPr lang="de-DE" altLang="de-DE" sz="1400" dirty="0">
                <a:latin typeface="Consolas" panose="020B0609020204030204" pitchFamily="49" charset="0"/>
              </a:rPr>
              <a:t> 7ddba00..ab3cc3d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Fast-forward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random_numbers.sh | 3 +++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1 </a:t>
            </a:r>
            <a:r>
              <a:rPr lang="de-DE" altLang="de-DE" sz="1400" dirty="0" err="1">
                <a:latin typeface="Consolas" panose="020B0609020204030204" pitchFamily="49" charset="0"/>
              </a:rPr>
              <a:t>file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changed</a:t>
            </a:r>
            <a:r>
              <a:rPr lang="de-DE" altLang="de-DE" sz="1400" dirty="0">
                <a:latin typeface="Consolas" panose="020B0609020204030204" pitchFamily="49" charset="0"/>
              </a:rPr>
              <a:t>, 3 </a:t>
            </a:r>
            <a:r>
              <a:rPr lang="de-DE" altLang="de-DE" sz="1400" dirty="0" err="1">
                <a:latin typeface="Consolas" panose="020B0609020204030204" pitchFamily="49" charset="0"/>
              </a:rPr>
              <a:t>insertions</a:t>
            </a:r>
            <a:r>
              <a:rPr lang="de-DE" altLang="de-DE" sz="1400" dirty="0">
                <a:latin typeface="Consolas" panose="020B0609020204030204" pitchFamily="49" charset="0"/>
              </a:rPr>
              <a:t>(+) </a:t>
            </a:r>
          </a:p>
          <a:p>
            <a:pPr marL="457200" indent="-457200">
              <a:buFont typeface="+mj-lt"/>
              <a:buAutoNum type="arabicPeriod" startAt="5"/>
            </a:pP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89493548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US" altLang="de-DE" sz="1400" dirty="0">
                <a:latin typeface="Consolas" panose="020B0609020204030204" pitchFamily="49" charset="0"/>
              </a:rPr>
              <a:t>$ git checkout 2-add-output-if-max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Switched to branch '2-add-output-if-max'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Your branch is up to date with 'origin/2-add-output-if-max'.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rebase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Auto-merging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CONFLICT (content): Merge conflict in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error: could not apply 241cba7... Update max output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hint: Resolve all conflicts manually, mark them as resolved with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hint: "git add/rm &lt;</a:t>
            </a:r>
            <a:r>
              <a:rPr lang="en-US" altLang="de-DE" sz="1400" dirty="0" err="1">
                <a:latin typeface="Consolas" panose="020B0609020204030204" pitchFamily="49" charset="0"/>
              </a:rPr>
              <a:t>conflicted_files</a:t>
            </a:r>
            <a:r>
              <a:rPr lang="en-US" altLang="de-DE" sz="1400" dirty="0">
                <a:latin typeface="Consolas" panose="020B0609020204030204" pitchFamily="49" charset="0"/>
              </a:rPr>
              <a:t>&gt;", then run "git rebase --continue".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hint: You can instead skip this commit: run "git rebase --skip".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hint: To abort and get back to the state before "git rebase", run "git rebase abort".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Could not apply 241cba7... Update max output</a:t>
            </a:r>
          </a:p>
          <a:p>
            <a:pPr marL="457200" indent="-457200">
              <a:buFont typeface="+mj-lt"/>
              <a:buAutoNum type="arabicPeriod" startAt="6"/>
            </a:pP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5961488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US" altLang="de-DE" sz="1400" dirty="0">
                <a:latin typeface="Consolas" panose="020B0609020204030204" pitchFamily="49" charset="0"/>
              </a:rPr>
              <a:t>$ nano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cat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#!/bin/bash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=$(( RANDOM % 1000 + 1 ))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if [ $</a:t>
            </a: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 -</a:t>
            </a:r>
            <a:r>
              <a:rPr lang="en-US" altLang="de-DE" sz="1400" dirty="0" err="1">
                <a:latin typeface="Consolas" panose="020B0609020204030204" pitchFamily="49" charset="0"/>
              </a:rPr>
              <a:t>lt</a:t>
            </a:r>
            <a:r>
              <a:rPr lang="en-US" altLang="de-DE" sz="1400" dirty="0">
                <a:latin typeface="Consolas" panose="020B0609020204030204" pitchFamily="49" charset="0"/>
              </a:rPr>
              <a:t> 11 ]; then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 echo "Number is less than 11"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fi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if [ $</a:t>
            </a: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 -</a:t>
            </a:r>
            <a:r>
              <a:rPr lang="en-US" altLang="de-DE" sz="1400" dirty="0" err="1">
                <a:latin typeface="Consolas" panose="020B0609020204030204" pitchFamily="49" charset="0"/>
              </a:rPr>
              <a:t>gt</a:t>
            </a:r>
            <a:r>
              <a:rPr lang="en-US" altLang="de-DE" sz="1400" dirty="0">
                <a:latin typeface="Consolas" panose="020B0609020204030204" pitchFamily="49" charset="0"/>
              </a:rPr>
              <a:t> 11 ]; then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 echo "Number is greater than 5"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fi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if [ $</a:t>
            </a: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 -eq 1000 ]; then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 echo "Number is maximum value"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fi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add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rebase --continue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[detached HEAD 191992c] Update max output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1 file changed, 1 insertion(+), 1 deletion(-)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Successfully rebased and updated refs/heads/2-add-output-if-max.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1430466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-US" altLang="de-DE" sz="1400" dirty="0">
                <a:latin typeface="Consolas" panose="020B0609020204030204" pitchFamily="49" charset="0"/>
              </a:rPr>
              <a:t>$ git push --force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Enumerating objects: 5,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Counting objects: 100% (5/5),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Delta compression using up to 16 threads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Compressing objects: 100% (3/3),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Writing objects: 100% (3/3), 356 bytes | 356.00 KiB/s,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Total 3 (delta 1), reused 0 (delta 0), pack-reused 0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View merge request for 2-add-output-if-max: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  https://gitlab.com/Example_User/playground/-/merge_requests/2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To </a:t>
            </a:r>
            <a:r>
              <a:rPr lang="en-US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</a:t>
            </a:r>
            <a:r>
              <a:rPr lang="en-US" altLang="de-DE" sz="1400" dirty="0" err="1">
                <a:latin typeface="Consolas" panose="020B0609020204030204" pitchFamily="49" charset="0"/>
              </a:rPr>
              <a:t>playground.git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+ 241cba7...191992c 2-add-output-if-max -&gt; 2-add-output-if-max (forced update)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22897783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de-DE" altLang="de-DE" dirty="0"/>
              <a:t> 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5C15E14-FCEF-B141-872A-65E540A71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340768"/>
            <a:ext cx="8055551" cy="353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05967"/>
      </p:ext>
    </p:extLst>
  </p:cSld>
  <p:clrMapOvr>
    <a:masterClrMapping/>
  </p:clrMapOvr>
</p:sld>
</file>

<file path=ppt/theme/theme1.xml><?xml version="1.0" encoding="utf-8"?>
<a:theme xmlns:a="http://schemas.openxmlformats.org/drawingml/2006/main" name="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>
            <a:latin typeface="Arial" pitchFamily="34" charset="0"/>
            <a:cs typeface="Arial" pitchFamily="34" charset="0"/>
          </a:defRPr>
        </a:defPPr>
      </a:lstStyle>
    </a:txDef>
  </a:objectDefaults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PPT7</Template>
  <TotalTime>0</TotalTime>
  <Pages>1</Pages>
  <Words>5327</Words>
  <Application>Microsoft Office PowerPoint</Application>
  <PresentationFormat>Bildschirmpräsentation (4:3)</PresentationFormat>
  <Paragraphs>460</Paragraphs>
  <Slides>98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98</vt:i4>
      </vt:variant>
    </vt:vector>
  </HeadingPairs>
  <TitlesOfParts>
    <vt:vector size="107" baseType="lpstr">
      <vt:lpstr>Arial</vt:lpstr>
      <vt:lpstr>Consolas</vt:lpstr>
      <vt:lpstr>Monotype Sorts</vt:lpstr>
      <vt:lpstr>Times New Roman</vt:lpstr>
      <vt:lpstr>Wingdings</vt:lpstr>
      <vt:lpstr>vorlneu</vt:lpstr>
      <vt:lpstr>Benutzerdefiniertes Design</vt:lpstr>
      <vt:lpstr>1_vorlneu</vt:lpstr>
      <vt:lpstr>2_vorlneu</vt:lpstr>
      <vt:lpstr>Tag 1: Einführung in Git und GitLab</vt:lpstr>
      <vt:lpstr>Agenda</vt:lpstr>
      <vt:lpstr>Agenda</vt:lpstr>
      <vt:lpstr>GitLab</vt:lpstr>
      <vt:lpstr>GitLab – Einführung </vt:lpstr>
      <vt:lpstr>GitLab – Einführung </vt:lpstr>
      <vt:lpstr>GitLab – Einführung</vt:lpstr>
      <vt:lpstr>GitLab – Einführung</vt:lpstr>
      <vt:lpstr>GitLab – Einführung</vt:lpstr>
      <vt:lpstr>GitLab – Einführung</vt:lpstr>
      <vt:lpstr>Startseite und Projekte</vt:lpstr>
      <vt:lpstr>Startseite &amp; Projekte</vt:lpstr>
      <vt:lpstr>Startseite &amp; Projekte</vt:lpstr>
      <vt:lpstr>Startseite &amp; Projekte</vt:lpstr>
      <vt:lpstr>Groups</vt:lpstr>
      <vt:lpstr>Groups</vt:lpstr>
      <vt:lpstr>Groups</vt:lpstr>
      <vt:lpstr>Groups</vt:lpstr>
      <vt:lpstr>Groups</vt:lpstr>
      <vt:lpstr>Clonen von Projekten</vt:lpstr>
      <vt:lpstr>Clonen von Projekten</vt:lpstr>
      <vt:lpstr>Clonen von Projekten</vt:lpstr>
      <vt:lpstr>Clonen von Projekten</vt:lpstr>
      <vt:lpstr>Clonen von Projekten</vt:lpstr>
      <vt:lpstr>Clonen von Projekten</vt:lpstr>
      <vt:lpstr>Clonen von Projekten</vt:lpstr>
      <vt:lpstr>Planing Tools</vt:lpstr>
      <vt:lpstr>Issues</vt:lpstr>
      <vt:lpstr>Labels</vt:lpstr>
      <vt:lpstr>Issues</vt:lpstr>
      <vt:lpstr>Issues</vt:lpstr>
      <vt:lpstr>Issues</vt:lpstr>
      <vt:lpstr>Issues</vt:lpstr>
      <vt:lpstr>Issues</vt:lpstr>
      <vt:lpstr>Issue Board</vt:lpstr>
      <vt:lpstr>Issue Board</vt:lpstr>
      <vt:lpstr>Issue Board</vt:lpstr>
      <vt:lpstr>Milestones</vt:lpstr>
      <vt:lpstr>Milestones</vt:lpstr>
      <vt:lpstr>Wiki</vt:lpstr>
      <vt:lpstr>Branches, Commits &amp; Merging</vt:lpstr>
      <vt:lpstr>Branches</vt:lpstr>
      <vt:lpstr>Branches</vt:lpstr>
      <vt:lpstr>Commits</vt:lpstr>
      <vt:lpstr>Merge Requests</vt:lpstr>
      <vt:lpstr>Merge Requests</vt:lpstr>
      <vt:lpstr>Merge Requests</vt:lpstr>
      <vt:lpstr>Merge Requests</vt:lpstr>
      <vt:lpstr>Merge Requests</vt:lpstr>
      <vt:lpstr>Merge Requests</vt:lpstr>
      <vt:lpstr>Übung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&lt;Titel&gt;</dc:title>
  <dc:creator>anderScore User4</dc:creator>
  <cp:lastModifiedBy>anderScoreUser9</cp:lastModifiedBy>
  <cp:revision>46</cp:revision>
  <cp:lastPrinted>1996-08-01T16:36:58Z</cp:lastPrinted>
  <dcterms:created xsi:type="dcterms:W3CDTF">2024-05-03T10:07:43Z</dcterms:created>
  <dcterms:modified xsi:type="dcterms:W3CDTF">2024-07-29T07:42:32Z</dcterms:modified>
</cp:coreProperties>
</file>